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5143500" cx="9144000"/>
  <p:notesSz cx="6858000" cy="9144000"/>
  <p:embeddedFontLst>
    <p:embeddedFont>
      <p:font typeface="Raleway"/>
      <p:regular r:id="rId27"/>
      <p:bold r:id="rId28"/>
      <p:italic r:id="rId29"/>
      <p:boldItalic r:id="rId30"/>
    </p:embeddedFont>
    <p:embeddedFont>
      <p:font typeface="Raleway SemiBold"/>
      <p:regular r:id="rId31"/>
      <p:bold r:id="rId32"/>
      <p:italic r:id="rId33"/>
      <p:boldItalic r:id="rId34"/>
    </p:embeddedFont>
    <p:embeddedFont>
      <p:font typeface="Jost"/>
      <p:regular r:id="rId35"/>
      <p:bold r:id="rId36"/>
      <p:italic r:id="rId37"/>
      <p:boldItalic r:id="rId38"/>
    </p:embeddedFont>
    <p:embeddedFont>
      <p:font typeface="Raleway Light"/>
      <p:regular r:id="rId39"/>
      <p:bold r:id="rId40"/>
      <p:italic r:id="rId41"/>
      <p:boldItalic r:id="rId42"/>
    </p:embeddedFont>
    <p:embeddedFont>
      <p:font typeface="Raleway Medium"/>
      <p:regular r:id="rId43"/>
      <p:bold r:id="rId44"/>
      <p:italic r:id="rId45"/>
      <p:boldItalic r:id="rId46"/>
    </p:embeddedFont>
    <p:embeddedFont>
      <p:font typeface="Raleway ExtraLight"/>
      <p:regular r:id="rId47"/>
      <p:bold r:id="rId48"/>
      <p:italic r:id="rId49"/>
      <p:boldItalic r:id="rId50"/>
    </p:embeddedFont>
    <p:embeddedFont>
      <p:font typeface="Source Sans Pro"/>
      <p:regular r:id="rId51"/>
      <p:bold r:id="rId52"/>
      <p:italic r:id="rId53"/>
      <p:boldItalic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2EBC19D-C66C-4922-83E5-AB7478AE483C}">
  <a:tblStyle styleId="{72EBC19D-C66C-4922-83E5-AB7478AE483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A8871FAE-8E1F-48FD-8FB9-29F44F184540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alewayLight-bold.fntdata"/><Relationship Id="rId42" Type="http://schemas.openxmlformats.org/officeDocument/2006/relationships/font" Target="fonts/RalewayLight-boldItalic.fntdata"/><Relationship Id="rId41" Type="http://schemas.openxmlformats.org/officeDocument/2006/relationships/font" Target="fonts/RalewayLight-italic.fntdata"/><Relationship Id="rId44" Type="http://schemas.openxmlformats.org/officeDocument/2006/relationships/font" Target="fonts/RalewayMedium-bold.fntdata"/><Relationship Id="rId43" Type="http://schemas.openxmlformats.org/officeDocument/2006/relationships/font" Target="fonts/RalewayMedium-regular.fntdata"/><Relationship Id="rId46" Type="http://schemas.openxmlformats.org/officeDocument/2006/relationships/font" Target="fonts/RalewayMedium-boldItalic.fntdata"/><Relationship Id="rId45" Type="http://schemas.openxmlformats.org/officeDocument/2006/relationships/font" Target="fonts/RalewayMedium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font" Target="fonts/RalewayExtraLight-bold.fntdata"/><Relationship Id="rId47" Type="http://schemas.openxmlformats.org/officeDocument/2006/relationships/font" Target="fonts/RalewayExtraLight-regular.fntdata"/><Relationship Id="rId49" Type="http://schemas.openxmlformats.org/officeDocument/2006/relationships/font" Target="fonts/RalewayExtraLight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alewaySemiBold-regular.fntdata"/><Relationship Id="rId30" Type="http://schemas.openxmlformats.org/officeDocument/2006/relationships/font" Target="fonts/Raleway-boldItalic.fntdata"/><Relationship Id="rId33" Type="http://schemas.openxmlformats.org/officeDocument/2006/relationships/font" Target="fonts/RalewaySemiBold-italic.fntdata"/><Relationship Id="rId32" Type="http://schemas.openxmlformats.org/officeDocument/2006/relationships/font" Target="fonts/RalewaySemiBold-bold.fntdata"/><Relationship Id="rId35" Type="http://schemas.openxmlformats.org/officeDocument/2006/relationships/font" Target="fonts/Jost-regular.fntdata"/><Relationship Id="rId34" Type="http://schemas.openxmlformats.org/officeDocument/2006/relationships/font" Target="fonts/RalewaySemiBold-boldItalic.fntdata"/><Relationship Id="rId37" Type="http://schemas.openxmlformats.org/officeDocument/2006/relationships/font" Target="fonts/Jost-italic.fntdata"/><Relationship Id="rId36" Type="http://schemas.openxmlformats.org/officeDocument/2006/relationships/font" Target="fonts/Jost-bold.fntdata"/><Relationship Id="rId39" Type="http://schemas.openxmlformats.org/officeDocument/2006/relationships/font" Target="fonts/RalewayLight-regular.fntdata"/><Relationship Id="rId38" Type="http://schemas.openxmlformats.org/officeDocument/2006/relationships/font" Target="fonts/Jost-boldItalic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Raleway-bold.fntdata"/><Relationship Id="rId27" Type="http://schemas.openxmlformats.org/officeDocument/2006/relationships/font" Target="fonts/Raleway-regular.fntdata"/><Relationship Id="rId29" Type="http://schemas.openxmlformats.org/officeDocument/2006/relationships/font" Target="fonts/Raleway-italic.fntdata"/><Relationship Id="rId51" Type="http://schemas.openxmlformats.org/officeDocument/2006/relationships/font" Target="fonts/SourceSansPro-regular.fntdata"/><Relationship Id="rId50" Type="http://schemas.openxmlformats.org/officeDocument/2006/relationships/font" Target="fonts/RalewayExtraLight-boldItalic.fntdata"/><Relationship Id="rId53" Type="http://schemas.openxmlformats.org/officeDocument/2006/relationships/font" Target="fonts/SourceSansPro-italic.fntdata"/><Relationship Id="rId52" Type="http://schemas.openxmlformats.org/officeDocument/2006/relationships/font" Target="fonts/SourceSansPro-bold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54" Type="http://schemas.openxmlformats.org/officeDocument/2006/relationships/font" Target="fonts/SourceSansPro-bold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4b38118d00_0_8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14b38118d00_0_8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14b38118d00_0_7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14b38118d00_0_7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4b38118d00_0_8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14b38118d00_0_8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4b38118d00_0_7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14b38118d00_0_7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4b38118d00_0_8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14b38118d00_0_8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4b38118d00_0_8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14b38118d00_0_8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150423f07b3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150423f07b3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4b38118d00_0_8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14b38118d00_0_8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4b38118d00_0_8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14b38118d00_0_8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14b38118d00_0_8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14b38118d00_0_8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50423f07b3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50423f07b3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me 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152f94bf206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152f94bf206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4b38118d00_0_6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4b38118d00_0_6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diro qq che sapete gia ma vale la pena ricordare cos’è la OS e quali sono i suoi vantaggi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4b38118d00_0_6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4b38118d00_0_6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4b38118d00_0_6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4b38118d00_0_6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4b38118d00_0_6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4b38118d00_0_6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4b38118d00_0_7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4b38118d00_0_7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4b38118d00_0_7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4b38118d00_0_7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14b38118d00_0_8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14b38118d00_0_8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cosa vuiol dire rendere FAIR e how ewe did it in practice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rgbClr val="F9CB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485875" y="1738075"/>
            <a:ext cx="8183700" cy="8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se en page personnalisée 3">
  <p:cSld name="CUSTOM_2">
    <p:bg>
      <p:bgPr>
        <a:solidFill>
          <a:srgbClr val="FF5757">
            <a:alpha val="74710"/>
          </a:srgbClr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1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se en page personnalisée 4">
  <p:cSld name="CUSTOM_3">
    <p:bg>
      <p:bgPr>
        <a:solidFill>
          <a:srgbClr val="E10032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se en page personnalisée 5">
  <p:cSld name="CUSTOM_4">
    <p:bg>
      <p:bgPr>
        <a:solidFill>
          <a:srgbClr val="713274">
            <a:alpha val="70110"/>
          </a:srgbClr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3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se en page personnalisée 6">
  <p:cSld name="CUSTOM_5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5"/>
          <p:cNvSpPr/>
          <p:nvPr/>
        </p:nvSpPr>
        <p:spPr>
          <a:xfrm>
            <a:off x="4636800" y="80700"/>
            <a:ext cx="4426500" cy="49821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9CB9C"/>
              </a:solidFill>
            </a:endParaRPr>
          </a:p>
        </p:txBody>
      </p:sp>
      <p:cxnSp>
        <p:nvCxnSpPr>
          <p:cNvPr id="51" name="Google Shape;51;p15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2" name="Google Shape;52;p15"/>
          <p:cNvSpPr txBox="1"/>
          <p:nvPr>
            <p:ph type="title"/>
          </p:nvPr>
        </p:nvSpPr>
        <p:spPr>
          <a:xfrm>
            <a:off x="265500" y="1181700"/>
            <a:ext cx="4045200" cy="15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53" name="Google Shape;53;p15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4" name="Google Shape;54;p15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5" name="Google Shape;55;p1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 et description 1">
  <p:cSld name="SECTION_TITLE_AND_DESCRIPTION_1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6"/>
          <p:cNvSpPr/>
          <p:nvPr/>
        </p:nvSpPr>
        <p:spPr>
          <a:xfrm>
            <a:off x="74850" y="80700"/>
            <a:ext cx="4426500" cy="49821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9CB9C"/>
              </a:solidFill>
            </a:endParaRPr>
          </a:p>
        </p:txBody>
      </p:sp>
      <p:cxnSp>
        <p:nvCxnSpPr>
          <p:cNvPr id="58" name="Google Shape;58;p16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9" name="Google Shape;59;p16"/>
          <p:cNvSpPr txBox="1"/>
          <p:nvPr>
            <p:ph type="title"/>
          </p:nvPr>
        </p:nvSpPr>
        <p:spPr>
          <a:xfrm>
            <a:off x="265500" y="1181700"/>
            <a:ext cx="4045200" cy="15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60" name="Google Shape;60;p16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1" name="Google Shape;61;p16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2" name="Google Shape;62;p1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se en page personnalisée 7">
  <p:cSld name="CUSTOM_6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/>
        </p:txBody>
      </p:sp>
      <p:sp>
        <p:nvSpPr>
          <p:cNvPr id="67" name="Google Shape;67;p1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9"/>
          <p:cNvSpPr txBox="1"/>
          <p:nvPr>
            <p:ph hasCustomPrompt="1" type="title"/>
          </p:nvPr>
        </p:nvSpPr>
        <p:spPr>
          <a:xfrm>
            <a:off x="311700" y="743001"/>
            <a:ext cx="8520600" cy="200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r>
              <a:t>xx%</a:t>
            </a:r>
          </a:p>
        </p:txBody>
      </p:sp>
      <p:sp>
        <p:nvSpPr>
          <p:cNvPr id="71" name="Google Shape;71;p19"/>
          <p:cNvSpPr txBox="1"/>
          <p:nvPr>
            <p:ph idx="1" type="body"/>
          </p:nvPr>
        </p:nvSpPr>
        <p:spPr>
          <a:xfrm>
            <a:off x="311700" y="2845182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" name="Google Shape;72;p1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485875" y="1714500"/>
            <a:ext cx="8183700" cy="78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254900" y="182700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cxnSp>
        <p:nvCxnSpPr>
          <p:cNvPr id="22" name="Google Shape;22;p4"/>
          <p:cNvCxnSpPr>
            <a:endCxn id="21" idx="1"/>
          </p:cNvCxnSpPr>
          <p:nvPr/>
        </p:nvCxnSpPr>
        <p:spPr>
          <a:xfrm>
            <a:off x="254899" y="4879259"/>
            <a:ext cx="8243100" cy="6300"/>
          </a:xfrm>
          <a:prstGeom prst="straightConnector1">
            <a:avLst/>
          </a:prstGeom>
          <a:noFill/>
          <a:ln cap="flat" cmpd="sng" w="28575">
            <a:solidFill>
              <a:srgbClr val="F6B26B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rgbClr val="F6B26B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se en page personnalisée 1">
  <p:cSld name="CUSTOM">
    <p:bg>
      <p:bgPr>
        <a:solidFill>
          <a:srgbClr val="F9C316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se en page personnalisée 2">
  <p:cSld name="CUSTOM_1">
    <p:bg>
      <p:bgPr>
        <a:solidFill>
          <a:srgbClr val="FBB040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lu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Source Sans Pro"/>
              <a:buChar char="●"/>
              <a:defRPr sz="18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●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●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jpg"/><Relationship Id="rId4" Type="http://schemas.openxmlformats.org/officeDocument/2006/relationships/image" Target="../media/image1.png"/><Relationship Id="rId5" Type="http://schemas.openxmlformats.org/officeDocument/2006/relationships/hyperlink" Target="mailto:lottie.provost@ilc.cnr.it" TargetMode="External"/><Relationship Id="rId6" Type="http://schemas.openxmlformats.org/officeDocument/2006/relationships/image" Target="../media/image27.png"/><Relationship Id="rId7" Type="http://schemas.openxmlformats.org/officeDocument/2006/relationships/hyperlink" Target="https://orcid.org/0000-0001-5279-797X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Relationship Id="rId4" Type="http://schemas.openxmlformats.org/officeDocument/2006/relationships/image" Target="../media/image1.png"/><Relationship Id="rId5" Type="http://schemas.openxmlformats.org/officeDocument/2006/relationships/image" Target="../media/image37.png"/><Relationship Id="rId6" Type="http://schemas.openxmlformats.org/officeDocument/2006/relationships/hyperlink" Target="https://open-science-training-handbook.github.io/Open-Science-Training-Handbook_IT//02OpenScienceBasics/02OpenResearchDataAndMaterials.html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doi.org/10.5281/zenodo.6256198" TargetMode="External"/><Relationship Id="rId4" Type="http://schemas.openxmlformats.org/officeDocument/2006/relationships/image" Target="../media/image24.png"/><Relationship Id="rId5" Type="http://schemas.openxmlformats.org/officeDocument/2006/relationships/image" Target="../media/image2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doi.org/10.5281/zenodo.6256198" TargetMode="External"/><Relationship Id="rId4" Type="http://schemas.openxmlformats.org/officeDocument/2006/relationships/hyperlink" Target="https://doi.org/10.5281/zenodo.6256198" TargetMode="External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hyperlink" Target="https://doi.org/10.5281/zenodo.6256198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doi.org/10.5281/zenodo.6256198" TargetMode="External"/><Relationship Id="rId4" Type="http://schemas.openxmlformats.org/officeDocument/2006/relationships/image" Target="../media/image38.png"/><Relationship Id="rId5" Type="http://schemas.openxmlformats.org/officeDocument/2006/relationships/image" Target="../media/image35.png"/><Relationship Id="rId6" Type="http://schemas.openxmlformats.org/officeDocument/2006/relationships/hyperlink" Target="https://doi.org/10.5281/zenodo.6256198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3.png"/><Relationship Id="rId4" Type="http://schemas.openxmlformats.org/officeDocument/2006/relationships/hyperlink" Target="https://doi.org/10.5281/zenodo.6256198" TargetMode="External"/><Relationship Id="rId5" Type="http://schemas.openxmlformats.org/officeDocument/2006/relationships/hyperlink" Target="https://doi.org/10.5281/zenodo.6256198" TargetMode="External"/><Relationship Id="rId6" Type="http://schemas.openxmlformats.org/officeDocument/2006/relationships/hyperlink" Target="https://doi.org/10.5281/zenodo.6256198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3.png"/><Relationship Id="rId4" Type="http://schemas.openxmlformats.org/officeDocument/2006/relationships/image" Target="../media/image34.png"/><Relationship Id="rId5" Type="http://schemas.openxmlformats.org/officeDocument/2006/relationships/hyperlink" Target="https://doi.org/10.5281/zenodo.6256198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6.png"/><Relationship Id="rId4" Type="http://schemas.openxmlformats.org/officeDocument/2006/relationships/image" Target="../media/image40.png"/><Relationship Id="rId5" Type="http://schemas.openxmlformats.org/officeDocument/2006/relationships/image" Target="../media/image42.png"/><Relationship Id="rId6" Type="http://schemas.openxmlformats.org/officeDocument/2006/relationships/image" Target="../media/image44.png"/><Relationship Id="rId7" Type="http://schemas.openxmlformats.org/officeDocument/2006/relationships/image" Target="../media/image39.png"/><Relationship Id="rId8" Type="http://schemas.openxmlformats.org/officeDocument/2006/relationships/image" Target="../media/image4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5.png"/><Relationship Id="rId4" Type="http://schemas.openxmlformats.org/officeDocument/2006/relationships/image" Target="../media/image47.png"/><Relationship Id="rId5" Type="http://schemas.openxmlformats.org/officeDocument/2006/relationships/hyperlink" Target="https://doi.org/10.5281/zenodo.6256198" TargetMode="External"/><Relationship Id="rId6" Type="http://schemas.openxmlformats.org/officeDocument/2006/relationships/image" Target="../media/image4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www.univ-paris3.fr/master-2-llcer-mpi-management-de-projets-internationaux-110582.kjsp" TargetMode="External"/><Relationship Id="rId4" Type="http://schemas.openxmlformats.org/officeDocument/2006/relationships/image" Target="../media/image19.jpg"/><Relationship Id="rId9" Type="http://schemas.openxmlformats.org/officeDocument/2006/relationships/image" Target="../media/image9.png"/><Relationship Id="rId5" Type="http://schemas.openxmlformats.org/officeDocument/2006/relationships/image" Target="../media/image4.png"/><Relationship Id="rId6" Type="http://schemas.openxmlformats.org/officeDocument/2006/relationships/hyperlink" Target="https://www.openaire.eu/cop-training" TargetMode="External"/><Relationship Id="rId7" Type="http://schemas.openxmlformats.org/officeDocument/2006/relationships/hyperlink" Target="https://open-science.it/" TargetMode="External"/><Relationship Id="rId8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hyperlink" Target="mailto:lottie.provost@ilc.cnr.it" TargetMode="External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hyperlink" Target="https://open-science.it/cos-e-l-open-science" TargetMode="External"/><Relationship Id="rId6" Type="http://schemas.openxmlformats.org/officeDocument/2006/relationships/hyperlink" Target="https://open-science.it/article?rpk=45050" TargetMode="External"/><Relationship Id="rId7" Type="http://schemas.openxmlformats.org/officeDocument/2006/relationships/hyperlink" Target="https://scienceouverte.univ-lorraine.fr/" TargetMode="External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image" Target="../media/image10.png"/><Relationship Id="rId10" Type="http://schemas.openxmlformats.org/officeDocument/2006/relationships/hyperlink" Target="https://eosc-portal.eu/infraeosc-02-2019-prototyping-new-innovative-services" TargetMode="External"/><Relationship Id="rId13" Type="http://schemas.openxmlformats.org/officeDocument/2006/relationships/image" Target="../media/image12.png"/><Relationship Id="rId1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14.png"/><Relationship Id="rId9" Type="http://schemas.openxmlformats.org/officeDocument/2006/relationships/hyperlink" Target="https://ec.europa.eu/programmes/horizon2020/what-horizon-2020" TargetMode="External"/><Relationship Id="rId5" Type="http://schemas.openxmlformats.org/officeDocument/2006/relationships/image" Target="../media/image2.png"/><Relationship Id="rId6" Type="http://schemas.openxmlformats.org/officeDocument/2006/relationships/image" Target="../media/image5.png"/><Relationship Id="rId7" Type="http://schemas.openxmlformats.org/officeDocument/2006/relationships/hyperlink" Target="https://www.gotriple.eu/" TargetMode="External"/><Relationship Id="rId8" Type="http://schemas.openxmlformats.org/officeDocument/2006/relationships/hyperlink" Target="https://project.gotriple.eu/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png"/><Relationship Id="rId4" Type="http://schemas.openxmlformats.org/officeDocument/2006/relationships/hyperlink" Target="https://open-science-training-handbook.github.io/Open-Science-Training-Handbook_IT//02OpenScienceBasics/02OpenResearchDataAndMaterials.html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7.png"/><Relationship Id="rId5" Type="http://schemas.openxmlformats.org/officeDocument/2006/relationships/hyperlink" Target="https://project.gotriple.eu/training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png"/><Relationship Id="rId4" Type="http://schemas.openxmlformats.org/officeDocument/2006/relationships/image" Target="../media/image18.png"/><Relationship Id="rId5" Type="http://schemas.openxmlformats.org/officeDocument/2006/relationships/hyperlink" Target="https://project.gotriple.eu/training/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campus.dariah.eu/resource/posts/visual-data-discovery-for-the-social-sciences-and-humanities-context" TargetMode="External"/><Relationship Id="rId4" Type="http://schemas.openxmlformats.org/officeDocument/2006/relationships/image" Target="../media/image36.png"/><Relationship Id="rId5" Type="http://schemas.openxmlformats.org/officeDocument/2006/relationships/image" Target="../media/image31.png"/><Relationship Id="rId6" Type="http://schemas.openxmlformats.org/officeDocument/2006/relationships/hyperlink" Target="https://campus.dariah.eu/source/triple/page/1" TargetMode="External"/><Relationship Id="rId7" Type="http://schemas.openxmlformats.org/officeDocument/2006/relationships/hyperlink" Target="https://campus.dariah.eu/resource/posts/visual-data-discovery-for-the-social-sciences-and-humanities-context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Relationship Id="rId4" Type="http://schemas.openxmlformats.org/officeDocument/2006/relationships/hyperlink" Target="https://data.europa.eu/doi/10.2777/59065" TargetMode="External"/><Relationship Id="rId5" Type="http://schemas.openxmlformats.org/officeDocument/2006/relationships/hyperlink" Target="https://journals.plos.org/ploscompbiol/article?id=10.1371/journal.pcbi.1007854" TargetMode="External"/><Relationship Id="rId6" Type="http://schemas.openxmlformats.org/officeDocument/2006/relationships/image" Target="../media/image21.png"/><Relationship Id="rId7" Type="http://schemas.openxmlformats.org/officeDocument/2006/relationships/hyperlink" Target="https://open-science-training-handbook.github.io/Open-Science-Training-Handbook_IT//02OpenScienceBasics/02OpenResearchDataAndMaterials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 txBox="1"/>
          <p:nvPr>
            <p:ph type="title"/>
          </p:nvPr>
        </p:nvSpPr>
        <p:spPr>
          <a:xfrm>
            <a:off x="234950" y="0"/>
            <a:ext cx="56040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6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fr" sz="3600"/>
              <a:t>La formazione online sulla Scienza Aperta nell’ambito del progetto H2020 TRIPLE,  e il TRIPLE Training Toolkit</a:t>
            </a:r>
            <a:endParaRPr sz="7200"/>
          </a:p>
        </p:txBody>
      </p:sp>
      <p:sp>
        <p:nvSpPr>
          <p:cNvPr id="80" name="Google Shape;80;p21"/>
          <p:cNvSpPr txBox="1"/>
          <p:nvPr/>
        </p:nvSpPr>
        <p:spPr>
          <a:xfrm>
            <a:off x="234950" y="3872175"/>
            <a:ext cx="2950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Lottie Provost CNR-ILC  </a:t>
            </a:r>
            <a:r>
              <a:rPr lang="fr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1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81" name="Google Shape;81;p21"/>
          <p:cNvPicPr preferRelativeResize="0"/>
          <p:nvPr/>
        </p:nvPicPr>
        <p:blipFill rotWithShape="1">
          <a:blip r:embed="rId3">
            <a:alphaModFix/>
          </a:blip>
          <a:srcRect b="0" l="0" r="0" t="39624"/>
          <a:stretch/>
        </p:blipFill>
        <p:spPr>
          <a:xfrm rot="5400000">
            <a:off x="4411125" y="1554951"/>
            <a:ext cx="6515476" cy="2950249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1"/>
          <p:cNvSpPr txBox="1"/>
          <p:nvPr/>
        </p:nvSpPr>
        <p:spPr>
          <a:xfrm>
            <a:off x="3096888" y="4274588"/>
            <a:ext cx="29502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DOI</a:t>
            </a:r>
            <a:r>
              <a:rPr lang="fr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fr" sz="1200" u="sng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10.5281/zenodo.7078752</a:t>
            </a:r>
            <a:endParaRPr sz="1200" u="sng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3" name="Google Shape;83;p21"/>
          <p:cNvSpPr txBox="1"/>
          <p:nvPr/>
        </p:nvSpPr>
        <p:spPr>
          <a:xfrm>
            <a:off x="3072000" y="199475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15 Settembre 2022</a:t>
            </a:r>
            <a:endParaRPr sz="12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84" name="Google Shape;84;p21"/>
          <p:cNvSpPr txBox="1"/>
          <p:nvPr/>
        </p:nvSpPr>
        <p:spPr>
          <a:xfrm rot="-5400000">
            <a:off x="8032775" y="4006175"/>
            <a:ext cx="1773600" cy="3078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latin typeface="Raleway ExtraLight"/>
                <a:ea typeface="Raleway ExtraLight"/>
                <a:cs typeface="Raleway ExtraLight"/>
                <a:sym typeface="Raleway ExtraLight"/>
              </a:rPr>
              <a:t>immagine: Omar Flores, Unsplash</a:t>
            </a:r>
            <a:endParaRPr sz="8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pic>
        <p:nvPicPr>
          <p:cNvPr id="85" name="Google Shape;8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91992" y="4676992"/>
            <a:ext cx="1080000" cy="37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21"/>
          <p:cNvSpPr txBox="1"/>
          <p:nvPr/>
        </p:nvSpPr>
        <p:spPr>
          <a:xfrm>
            <a:off x="234950" y="4201425"/>
            <a:ext cx="2502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u="sng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lottie.provost@ilc.cnr.it</a:t>
            </a:r>
            <a:r>
              <a:rPr lang="fr" sz="12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/>
          </a:p>
        </p:txBody>
      </p:sp>
      <p:pic>
        <p:nvPicPr>
          <p:cNvPr id="87" name="Google Shape;87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34750" y="3930826"/>
            <a:ext cx="252001" cy="252001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21"/>
          <p:cNvSpPr txBox="1"/>
          <p:nvPr/>
        </p:nvSpPr>
        <p:spPr>
          <a:xfrm>
            <a:off x="3072000" y="3872175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 u="sng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https://orcid.org/0000-0001-5279-797X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0"/>
          <p:cNvSpPr txBox="1"/>
          <p:nvPr>
            <p:ph type="title"/>
          </p:nvPr>
        </p:nvSpPr>
        <p:spPr>
          <a:xfrm>
            <a:off x="66075" y="76200"/>
            <a:ext cx="9001800" cy="514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/>
              <a:t>Materiali di formazione FAIR (2/2)</a:t>
            </a:r>
            <a:endParaRPr sz="2000"/>
          </a:p>
        </p:txBody>
      </p:sp>
      <p:graphicFrame>
        <p:nvGraphicFramePr>
          <p:cNvPr id="182" name="Google Shape;182;p30"/>
          <p:cNvGraphicFramePr/>
          <p:nvPr/>
        </p:nvGraphicFramePr>
        <p:xfrm>
          <a:off x="319775" y="92032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{A8871FAE-8E1F-48FD-8FB9-29F44F184540}</a:tableStyleId>
              </a:tblPr>
              <a:tblGrid>
                <a:gridCol w="2170025"/>
                <a:gridCol w="1725950"/>
                <a:gridCol w="1811425"/>
                <a:gridCol w="2799600"/>
              </a:tblGrid>
              <a:tr h="4178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" sz="1600">
                          <a:solidFill>
                            <a:srgbClr val="4C361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FINDABLE</a:t>
                      </a:r>
                      <a:endParaRPr sz="1600">
                        <a:solidFill>
                          <a:srgbClr val="4C3612"/>
                        </a:solidFill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" sz="1600">
                          <a:solidFill>
                            <a:srgbClr val="4C361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ACCESSIBLE</a:t>
                      </a:r>
                      <a:endParaRPr sz="1600">
                        <a:solidFill>
                          <a:srgbClr val="4C3612"/>
                        </a:solidFill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" sz="1600">
                          <a:solidFill>
                            <a:srgbClr val="4C361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INTEROPERABLE</a:t>
                      </a:r>
                      <a:endParaRPr sz="1600">
                        <a:solidFill>
                          <a:srgbClr val="4C3612"/>
                        </a:solidFill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fr" sz="1600">
                          <a:solidFill>
                            <a:srgbClr val="4C361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REUSABLE</a:t>
                      </a:r>
                      <a:endParaRPr sz="1600">
                        <a:solidFill>
                          <a:srgbClr val="4C3612"/>
                        </a:solidFill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</a:tr>
              <a:tr h="387950">
                <a:tc rowSpan="2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Materiali depositati in repository OA, es. Zenodo.</a:t>
                      </a:r>
                      <a:endParaRPr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Licenza CC-BY-4.0</a:t>
                      </a:r>
                      <a:endParaRPr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  <a:tc rowSpan="3"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Schema di metadati standardizzato di Zenodo</a:t>
                      </a:r>
                      <a:endParaRPr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Formato editabile</a:t>
                      </a: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, es</a:t>
                      </a: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. </a:t>
                      </a:r>
                      <a:r>
                        <a:rPr i="1"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pptx</a:t>
                      </a: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i="1"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</a:tr>
              <a:tr h="801950">
                <a:tc vMerge="1"/>
                <a:tc vMerge="1"/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Modalità di citazione dei materiali fanno parte dei metadati</a:t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</a:tr>
              <a:tr h="8019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PIDs: DOI per materiali, </a:t>
                      </a:r>
                      <a:endParaRPr>
                        <a:solidFill>
                          <a:schemeClr val="dk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ORCID per autori/relatori</a:t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Regole di accesso incluse nei metadati</a:t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  <a:tc vMerge="1"/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">
                          <a:solidFill>
                            <a:schemeClr val="dk2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Timestamp dell'ultimo caricamento o aggiornamento è visibile</a:t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4C361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>
                        <a:alpha val="908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83" name="Google Shape;183;p30"/>
          <p:cNvSpPr txBox="1"/>
          <p:nvPr/>
        </p:nvSpPr>
        <p:spPr>
          <a:xfrm>
            <a:off x="279900" y="438000"/>
            <a:ext cx="8736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fr" sz="16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come abbiamo fatto in TRIPLE</a:t>
            </a:r>
            <a:endParaRPr i="1" sz="1600"/>
          </a:p>
        </p:txBody>
      </p:sp>
      <p:pic>
        <p:nvPicPr>
          <p:cNvPr id="184" name="Google Shape;18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8975" y="2142523"/>
            <a:ext cx="763100" cy="3051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75591" y="2062341"/>
            <a:ext cx="1020400" cy="35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0"/>
          <p:cNvPicPr preferRelativeResize="0"/>
          <p:nvPr/>
        </p:nvPicPr>
        <p:blipFill>
          <a:blip r:embed="rId5">
            <a:alphaModFix amt="89000"/>
          </a:blip>
          <a:stretch>
            <a:fillRect/>
          </a:stretch>
        </p:blipFill>
        <p:spPr>
          <a:xfrm>
            <a:off x="319779" y="3503625"/>
            <a:ext cx="2724368" cy="15552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87" name="Google Shape;187;p30"/>
          <p:cNvSpPr txBox="1"/>
          <p:nvPr/>
        </p:nvSpPr>
        <p:spPr>
          <a:xfrm>
            <a:off x="3113000" y="4516475"/>
            <a:ext cx="3968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chemeClr val="lt1"/>
                </a:solidFill>
                <a:latin typeface="Raleway Light"/>
                <a:ea typeface="Raleway Light"/>
                <a:cs typeface="Raleway Light"/>
                <a:sym typeface="Raleway Light"/>
              </a:rPr>
              <a:t>immagine: </a:t>
            </a:r>
            <a:r>
              <a:rPr lang="fr" sz="800" u="sng">
                <a:solidFill>
                  <a:schemeClr val="lt1"/>
                </a:solidFill>
                <a:latin typeface="Raleway Light"/>
                <a:ea typeface="Raleway Light"/>
                <a:cs typeface="Raleway Light"/>
                <a:sym typeface="Raleway Ligh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https://open-science-training-handbook.github.io/Open-Science-Training-Handbook_IT//02OpenScienceBasics/02OpenResearchDataAndMaterials.html</a:t>
            </a:r>
            <a:r>
              <a:rPr lang="fr" sz="800">
                <a:solidFill>
                  <a:schemeClr val="lt1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800">
              <a:solidFill>
                <a:schemeClr val="lt1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8675" y="1070500"/>
            <a:ext cx="4595799" cy="3002498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1"/>
          <p:cNvSpPr txBox="1"/>
          <p:nvPr>
            <p:ph type="title"/>
          </p:nvPr>
        </p:nvSpPr>
        <p:spPr>
          <a:xfrm>
            <a:off x="295100" y="863700"/>
            <a:ext cx="4045200" cy="3416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TRIPLE Training Toolkit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2550"/>
              <a:t>un workflow per progettare e realizzare eventi di formazione in modo FAIR-by-design</a:t>
            </a:r>
            <a:endParaRPr sz="2550"/>
          </a:p>
        </p:txBody>
      </p:sp>
      <p:sp>
        <p:nvSpPr>
          <p:cNvPr id="194" name="Google Shape;194;p31"/>
          <p:cNvSpPr txBox="1"/>
          <p:nvPr/>
        </p:nvSpPr>
        <p:spPr>
          <a:xfrm>
            <a:off x="1648200" y="473495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rPr>
              <a:t>immagine: Hal Gatewood, Unsplash</a:t>
            </a:r>
            <a:endParaRPr>
              <a:latin typeface="Raleway Light"/>
              <a:ea typeface="Raleway Light"/>
              <a:cs typeface="Raleway Light"/>
              <a:sym typeface="Raleway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 txBox="1"/>
          <p:nvPr>
            <p:ph idx="1" type="body"/>
          </p:nvPr>
        </p:nvSpPr>
        <p:spPr>
          <a:xfrm>
            <a:off x="6898200" y="4427425"/>
            <a:ext cx="2245800" cy="34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https://doi.org/10.5281/zenodo.6256198</a:t>
            </a:r>
            <a:r>
              <a:rPr lang="fr" sz="900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r>
              <a:rPr lang="fr" sz="900">
                <a:solidFill>
                  <a:schemeClr val="accent1"/>
                </a:solidFill>
                <a:latin typeface="Raleway Light"/>
                <a:ea typeface="Raleway Light"/>
                <a:cs typeface="Raleway Light"/>
                <a:sym typeface="Raleway Light"/>
              </a:rPr>
              <a:t>V.1 Febbraio 2022</a:t>
            </a:r>
            <a:endParaRPr sz="900"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00" name="Google Shape;200;p32"/>
          <p:cNvSpPr txBox="1"/>
          <p:nvPr>
            <p:ph type="title"/>
          </p:nvPr>
        </p:nvSpPr>
        <p:spPr>
          <a:xfrm>
            <a:off x="7039800" y="76200"/>
            <a:ext cx="2104200" cy="13641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TRIPLE Training Toolkit </a:t>
            </a:r>
            <a:endParaRPr/>
          </a:p>
        </p:txBody>
      </p:sp>
      <p:pic>
        <p:nvPicPr>
          <p:cNvPr id="201" name="Google Shape;201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" y="0"/>
            <a:ext cx="6971469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2"/>
          <p:cNvPicPr preferRelativeResize="0"/>
          <p:nvPr/>
        </p:nvPicPr>
        <p:blipFill>
          <a:blip r:embed="rId5">
            <a:alphaModFix amt="25000"/>
          </a:blip>
          <a:stretch>
            <a:fillRect/>
          </a:stretch>
        </p:blipFill>
        <p:spPr>
          <a:xfrm>
            <a:off x="7444049" y="2167674"/>
            <a:ext cx="1265350" cy="126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0"/>
            <a:ext cx="683836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3"/>
          <p:cNvSpPr txBox="1"/>
          <p:nvPr/>
        </p:nvSpPr>
        <p:spPr>
          <a:xfrm>
            <a:off x="6894250" y="4382775"/>
            <a:ext cx="2222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accent1"/>
                </a:solidFill>
                <a:latin typeface="Raleway Light"/>
                <a:ea typeface="Raleway Light"/>
                <a:cs typeface="Raleway Light"/>
                <a:sym typeface="Raleway Light"/>
              </a:rPr>
              <a:t>TRIPLE Training</a:t>
            </a:r>
            <a:r>
              <a:rPr lang="fr" sz="900">
                <a:solidFill>
                  <a:schemeClr val="accent1"/>
                </a:solidFill>
                <a:latin typeface="Raleway Light"/>
                <a:ea typeface="Raleway Light"/>
                <a:cs typeface="Raleway Light"/>
                <a:sym typeface="Raleway Light"/>
              </a:rPr>
              <a:t> Toolkit, </a:t>
            </a:r>
            <a:endParaRPr sz="900">
              <a:solidFill>
                <a:schemeClr val="accent1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accent1"/>
                </a:solidFill>
                <a:latin typeface="Raleway Light"/>
                <a:ea typeface="Raleway Light"/>
                <a:cs typeface="Raleway Light"/>
                <a:sym typeface="Raleway Light"/>
              </a:rPr>
              <a:t>visualizzazione del workflow.</a:t>
            </a:r>
            <a:endParaRPr sz="900">
              <a:solidFill>
                <a:schemeClr val="lt2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09" name="Google Shape;209;p33"/>
          <p:cNvSpPr/>
          <p:nvPr/>
        </p:nvSpPr>
        <p:spPr>
          <a:xfrm>
            <a:off x="150" y="65225"/>
            <a:ext cx="2222700" cy="1146000"/>
          </a:xfrm>
          <a:prstGeom prst="rect">
            <a:avLst/>
          </a:prstGeom>
          <a:solidFill>
            <a:srgbClr val="4C361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33"/>
          <p:cNvSpPr txBox="1"/>
          <p:nvPr/>
        </p:nvSpPr>
        <p:spPr>
          <a:xfrm>
            <a:off x="6894250" y="1175625"/>
            <a:ext cx="22227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latin typeface="Source Sans Pro"/>
                <a:ea typeface="Source Sans Pro"/>
                <a:cs typeface="Source Sans Pro"/>
                <a:sym typeface="Source Sans Pro"/>
              </a:rPr>
              <a:t>FAIR-by-design</a:t>
            </a:r>
            <a:endParaRPr b="1"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latin typeface="Source Sans Pro"/>
                <a:ea typeface="Source Sans Pro"/>
                <a:cs typeface="Source Sans Pro"/>
                <a:sym typeface="Source Sans Pro"/>
              </a:rPr>
              <a:t>Time-saving</a:t>
            </a:r>
            <a:endParaRPr b="1"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latin typeface="Source Sans Pro"/>
                <a:ea typeface="Source Sans Pro"/>
                <a:cs typeface="Source Sans Pro"/>
                <a:sym typeface="Source Sans Pro"/>
              </a:rPr>
              <a:t>Responsible practices</a:t>
            </a:r>
            <a:endParaRPr b="1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211" name="Google Shape;211;p33"/>
          <p:cNvSpPr txBox="1"/>
          <p:nvPr>
            <p:ph type="title"/>
          </p:nvPr>
        </p:nvSpPr>
        <p:spPr>
          <a:xfrm>
            <a:off x="34650" y="35625"/>
            <a:ext cx="2153700" cy="9876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0" lang="fr" sz="1600">
                <a:solidFill>
                  <a:schemeClr val="lt1"/>
                </a:solidFill>
                <a:latin typeface="Arial Rounded"/>
                <a:ea typeface="Arial Rounded"/>
                <a:cs typeface="Arial Rounded"/>
                <a:sym typeface="Arial Rounded"/>
              </a:rPr>
              <a:t>Un workflow FAIR per organizzare eventi di formazione</a:t>
            </a:r>
            <a:endParaRPr b="0" sz="1600">
              <a:solidFill>
                <a:schemeClr val="lt1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4"/>
          <p:cNvSpPr txBox="1"/>
          <p:nvPr>
            <p:ph type="title"/>
          </p:nvPr>
        </p:nvSpPr>
        <p:spPr>
          <a:xfrm>
            <a:off x="0" y="0"/>
            <a:ext cx="9144000" cy="489000"/>
          </a:xfrm>
          <a:prstGeom prst="rect">
            <a:avLst/>
          </a:prstGeom>
          <a:solidFill>
            <a:srgbClr val="F9C316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/>
              <a:t>Fase 1 Progettare una serie di eventi di formazione</a:t>
            </a:r>
            <a:endParaRPr sz="2000"/>
          </a:p>
        </p:txBody>
      </p:sp>
      <p:sp>
        <p:nvSpPr>
          <p:cNvPr id="217" name="Google Shape;217;p34"/>
          <p:cNvSpPr txBox="1"/>
          <p:nvPr>
            <p:ph idx="1" type="body"/>
          </p:nvPr>
        </p:nvSpPr>
        <p:spPr>
          <a:xfrm>
            <a:off x="186725" y="3343775"/>
            <a:ext cx="3935400" cy="489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Survey Training Needs </a:t>
            </a:r>
            <a:b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</a:t>
            </a: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ttps://doi.org/10.5281/zenodo.6256198</a:t>
            </a:r>
            <a:r>
              <a:rPr lang="fr" sz="900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solidFill>
                <a:schemeClr val="accent5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pic>
        <p:nvPicPr>
          <p:cNvPr id="218" name="Google Shape;218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6725" y="623400"/>
            <a:ext cx="4760726" cy="262660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19" name="Google Shape;219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049251" y="623402"/>
            <a:ext cx="3858525" cy="4136849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80000"/>
              </a:srgbClr>
            </a:outerShdw>
          </a:effectLst>
        </p:spPr>
      </p:pic>
      <p:sp>
        <p:nvSpPr>
          <p:cNvPr id="220" name="Google Shape;220;p34"/>
          <p:cNvSpPr txBox="1"/>
          <p:nvPr>
            <p:ph idx="1" type="body"/>
          </p:nvPr>
        </p:nvSpPr>
        <p:spPr>
          <a:xfrm>
            <a:off x="1012050" y="4271250"/>
            <a:ext cx="3935400" cy="4890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Training Objectives and Learning Outcomes</a:t>
            </a:r>
            <a: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b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https://doi.org/10.5281/zenodo.6256198</a:t>
            </a:r>
            <a:r>
              <a:rPr lang="fr" sz="900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solidFill>
                <a:schemeClr val="accent5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5"/>
          <p:cNvSpPr txBox="1"/>
          <p:nvPr>
            <p:ph idx="1" type="body"/>
          </p:nvPr>
        </p:nvSpPr>
        <p:spPr>
          <a:xfrm>
            <a:off x="103400" y="3164300"/>
            <a:ext cx="2752200" cy="4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Guidelines for the organisation of training events </a:t>
            </a: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https://doi.org/10.5281/zenodo.6256198</a:t>
            </a:r>
            <a:r>
              <a:rPr lang="fr" sz="900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26" name="Google Shape;226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03395" y="535325"/>
            <a:ext cx="5979030" cy="443605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27" name="Google Shape;227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8325" y="535313"/>
            <a:ext cx="2752200" cy="258265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28" name="Google Shape;228;p35"/>
          <p:cNvSpPr txBox="1"/>
          <p:nvPr>
            <p:ph type="title"/>
          </p:nvPr>
        </p:nvSpPr>
        <p:spPr>
          <a:xfrm>
            <a:off x="0" y="0"/>
            <a:ext cx="9144000" cy="489000"/>
          </a:xfrm>
          <a:prstGeom prst="rect">
            <a:avLst/>
          </a:prstGeom>
          <a:solidFill>
            <a:srgbClr val="FBB040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fr" sz="2000"/>
              <a:t>Fase 2 </a:t>
            </a:r>
            <a:r>
              <a:rPr lang="fr" sz="2000"/>
              <a:t>Organizzare un evento di formazione</a:t>
            </a:r>
            <a:endParaRPr sz="2000"/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800"/>
          </a:p>
        </p:txBody>
      </p:sp>
      <p:sp>
        <p:nvSpPr>
          <p:cNvPr id="229" name="Google Shape;229;p35"/>
          <p:cNvSpPr txBox="1"/>
          <p:nvPr/>
        </p:nvSpPr>
        <p:spPr>
          <a:xfrm>
            <a:off x="103400" y="438775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</a:rPr>
              <a:t>To-do List</a:t>
            </a:r>
            <a:endParaRPr sz="900">
              <a:solidFill>
                <a:schemeClr val="dk2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</a:rPr>
              <a:t> </a:t>
            </a: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https://doi.org/10.5281/zenodo.6256198</a:t>
            </a:r>
            <a:r>
              <a:rPr lang="fr" sz="900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solidFill>
                <a:schemeClr val="lt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775" y="912423"/>
            <a:ext cx="7460598" cy="33186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35" name="Google Shape;235;p36"/>
          <p:cNvSpPr txBox="1"/>
          <p:nvPr>
            <p:ph idx="1" type="body"/>
          </p:nvPr>
        </p:nvSpPr>
        <p:spPr>
          <a:xfrm>
            <a:off x="243750" y="4344900"/>
            <a:ext cx="2752200" cy="42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Enlarged Audience Template</a:t>
            </a:r>
            <a: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https://doi.org/10.5281</a:t>
            </a: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/</a:t>
            </a: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zenodo.6256198</a:t>
            </a:r>
            <a:r>
              <a:rPr lang="fr" sz="900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6" name="Google Shape;236;p36"/>
          <p:cNvSpPr txBox="1"/>
          <p:nvPr>
            <p:ph type="title"/>
          </p:nvPr>
        </p:nvSpPr>
        <p:spPr>
          <a:xfrm>
            <a:off x="0" y="0"/>
            <a:ext cx="9144000" cy="489000"/>
          </a:xfrm>
          <a:prstGeom prst="rect">
            <a:avLst/>
          </a:prstGeom>
          <a:solidFill>
            <a:srgbClr val="FF5757">
              <a:alpha val="74710"/>
            </a:srgbClr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fr" sz="2000"/>
              <a:t>Fase 3 </a:t>
            </a:r>
            <a:r>
              <a:rPr lang="fr" sz="2000"/>
              <a:t>Promuovere e disseminare la formazione e i suoi risultati</a:t>
            </a:r>
            <a:endParaRPr sz="2000"/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475" y="553751"/>
            <a:ext cx="7412848" cy="4035974"/>
          </a:xfrm>
          <a:prstGeom prst="rect">
            <a:avLst/>
          </a:prstGeom>
          <a:noFill/>
          <a:ln>
            <a:noFill/>
          </a:ln>
          <a:effectLst>
            <a:outerShdw blurRad="114300" rotWithShape="0" algn="bl" dir="1800000" dist="9525">
              <a:srgbClr val="000000">
                <a:alpha val="79000"/>
              </a:srgbClr>
            </a:outerShdw>
          </a:effectLst>
        </p:spPr>
      </p:pic>
      <p:pic>
        <p:nvPicPr>
          <p:cNvPr id="242" name="Google Shape;242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7225" y="2660550"/>
            <a:ext cx="1670050" cy="1816799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37"/>
          <p:cNvSpPr txBox="1"/>
          <p:nvPr>
            <p:ph idx="1" type="body"/>
          </p:nvPr>
        </p:nvSpPr>
        <p:spPr>
          <a:xfrm>
            <a:off x="7553400" y="4118550"/>
            <a:ext cx="1590600" cy="68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Promotion and Dissemination</a:t>
            </a:r>
            <a: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Template </a:t>
            </a: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https://doi.org/10.5281/zenodo.6256198</a:t>
            </a:r>
            <a:r>
              <a:rPr lang="fr" sz="900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44" name="Google Shape;244;p37"/>
          <p:cNvSpPr txBox="1"/>
          <p:nvPr>
            <p:ph type="title"/>
          </p:nvPr>
        </p:nvSpPr>
        <p:spPr>
          <a:xfrm>
            <a:off x="0" y="0"/>
            <a:ext cx="9144000" cy="489000"/>
          </a:xfrm>
          <a:prstGeom prst="rect">
            <a:avLst/>
          </a:prstGeom>
          <a:solidFill>
            <a:srgbClr val="FF5757">
              <a:alpha val="74710"/>
            </a:srgbClr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fr" sz="2000"/>
              <a:t>Fase 3 Promuovere e disseminare la formazione e i suoi risultati</a:t>
            </a:r>
            <a:endParaRPr sz="2000"/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0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Google Shape;249;p38"/>
          <p:cNvPicPr preferRelativeResize="0"/>
          <p:nvPr/>
        </p:nvPicPr>
        <p:blipFill rotWithShape="1">
          <a:blip r:embed="rId3">
            <a:alphaModFix/>
          </a:blip>
          <a:srcRect b="0" l="0" r="0" t="8525"/>
          <a:stretch/>
        </p:blipFill>
        <p:spPr>
          <a:xfrm>
            <a:off x="4852575" y="519813"/>
            <a:ext cx="4228576" cy="2173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6375" y="542525"/>
            <a:ext cx="2052000" cy="2052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51" name="Google Shape;251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745925" y="541663"/>
            <a:ext cx="2053700" cy="205372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52" name="Google Shape;252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28275" y="2724025"/>
            <a:ext cx="2052000" cy="206020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53" name="Google Shape;253;p3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5525" y="2724245"/>
            <a:ext cx="2053700" cy="20597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54" name="Google Shape;254;p3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746900" y="2724260"/>
            <a:ext cx="2053700" cy="2059741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55" name="Google Shape;255;p38"/>
          <p:cNvSpPr txBox="1"/>
          <p:nvPr>
            <p:ph idx="1" type="body"/>
          </p:nvPr>
        </p:nvSpPr>
        <p:spPr>
          <a:xfrm rot="-5399023">
            <a:off x="-1714025" y="2485174"/>
            <a:ext cx="4221600" cy="33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Post-training Survey - Aggregated Answers</a:t>
            </a:r>
            <a:endParaRPr sz="9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56" name="Google Shape;256;p38"/>
          <p:cNvSpPr txBox="1"/>
          <p:nvPr>
            <p:ph type="title"/>
          </p:nvPr>
        </p:nvSpPr>
        <p:spPr>
          <a:xfrm>
            <a:off x="0" y="0"/>
            <a:ext cx="9144000" cy="489000"/>
          </a:xfrm>
          <a:prstGeom prst="rect">
            <a:avLst/>
          </a:prstGeom>
          <a:solidFill>
            <a:srgbClr val="C00000">
              <a:alpha val="88510"/>
            </a:srgbClr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fr" sz="2000"/>
              <a:t>Fase 4 Valutare l'impatto della formazione sui partecipanti</a:t>
            </a:r>
            <a:endParaRPr sz="20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29613" y="889231"/>
            <a:ext cx="4616400" cy="20148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262" name="Google Shape;262;p39"/>
          <p:cNvPicPr preferRelativeResize="0"/>
          <p:nvPr/>
        </p:nvPicPr>
        <p:blipFill rotWithShape="1">
          <a:blip r:embed="rId4">
            <a:alphaModFix/>
          </a:blip>
          <a:srcRect b="0" l="0" r="4141" t="0"/>
          <a:stretch/>
        </p:blipFill>
        <p:spPr>
          <a:xfrm>
            <a:off x="4329625" y="2904025"/>
            <a:ext cx="4616374" cy="17551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63" name="Google Shape;263;p39"/>
          <p:cNvSpPr txBox="1"/>
          <p:nvPr>
            <p:ph idx="1" type="body"/>
          </p:nvPr>
        </p:nvSpPr>
        <p:spPr>
          <a:xfrm>
            <a:off x="1924875" y="4266775"/>
            <a:ext cx="2313000" cy="39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List of Past Events </a:t>
            </a:r>
            <a:endParaRPr sz="9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https://doi.org/10.5281/zenodo.6256198</a:t>
            </a:r>
            <a:r>
              <a:rPr lang="fr" sz="900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64" name="Google Shape;264;p39"/>
          <p:cNvSpPr txBox="1"/>
          <p:nvPr>
            <p:ph type="title"/>
          </p:nvPr>
        </p:nvSpPr>
        <p:spPr>
          <a:xfrm>
            <a:off x="0" y="0"/>
            <a:ext cx="9144000" cy="489000"/>
          </a:xfrm>
          <a:prstGeom prst="rect">
            <a:avLst/>
          </a:prstGeom>
          <a:solidFill>
            <a:srgbClr val="713274">
              <a:alpha val="70110"/>
            </a:srgbClr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fr" sz="2000"/>
              <a:t>Fase 5 Report sulle attività di formazione</a:t>
            </a:r>
            <a:endParaRPr sz="2000"/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000"/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800"/>
          </a:p>
        </p:txBody>
      </p:sp>
      <p:pic>
        <p:nvPicPr>
          <p:cNvPr id="265" name="Google Shape;265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3075" y="889225"/>
            <a:ext cx="4024812" cy="268648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266" name="Google Shape;266;p39"/>
          <p:cNvSpPr txBox="1"/>
          <p:nvPr/>
        </p:nvSpPr>
        <p:spPr>
          <a:xfrm>
            <a:off x="125700" y="3620050"/>
            <a:ext cx="3035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rPr>
              <a:t>I</a:t>
            </a:r>
            <a:r>
              <a:rPr lang="fr" sz="8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rPr>
              <a:t>mmagine: Scott Graham, Unsplash</a:t>
            </a:r>
            <a:endParaRPr sz="800">
              <a:solidFill>
                <a:schemeClr val="dk2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 txBox="1"/>
          <p:nvPr>
            <p:ph type="title"/>
          </p:nvPr>
        </p:nvSpPr>
        <p:spPr>
          <a:xfrm>
            <a:off x="150025" y="2033475"/>
            <a:ext cx="3297600" cy="8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fr" sz="1200">
                <a:solidFill>
                  <a:srgbClr val="11324E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Gestione di Progetti Internazionali, Sorbonne-Nouvelle Paris 3</a:t>
            </a:r>
            <a:br>
              <a:rPr b="0" lang="fr" sz="1200">
                <a:solidFill>
                  <a:srgbClr val="11324E"/>
                </a:solidFill>
                <a:latin typeface="Raleway Medium"/>
                <a:ea typeface="Raleway Medium"/>
                <a:cs typeface="Raleway Medium"/>
                <a:sym typeface="Raleway Medium"/>
              </a:rPr>
            </a:br>
            <a:r>
              <a:rPr b="0" lang="fr" sz="1000" u="sng">
                <a:solidFill>
                  <a:schemeClr val="hlink"/>
                </a:solidFill>
                <a:latin typeface="Raleway Medium"/>
                <a:ea typeface="Raleway Medium"/>
                <a:cs typeface="Raleway Medium"/>
                <a:sym typeface="Raleway Medium"/>
                <a:hlinkClick r:id="rId3"/>
              </a:rPr>
              <a:t>http://www.univ-paris3.fr/master-2-llcer-mpi-management-de-projets-internationaux-110582.kjsp</a:t>
            </a:r>
            <a:r>
              <a:rPr b="0" lang="fr" sz="1000">
                <a:solidFill>
                  <a:srgbClr val="11324E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  </a:t>
            </a:r>
            <a:endParaRPr b="0" sz="1000">
              <a:solidFill>
                <a:srgbClr val="11324E"/>
              </a:solidFill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  <p:pic>
        <p:nvPicPr>
          <p:cNvPr id="94" name="Google Shape;9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6125" y="195025"/>
            <a:ext cx="2742277" cy="18384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95" name="Google Shape;95;p22"/>
          <p:cNvPicPr preferRelativeResize="0"/>
          <p:nvPr/>
        </p:nvPicPr>
        <p:blipFill>
          <a:blip r:embed="rId5">
            <a:alphaModFix amt="62000"/>
          </a:blip>
          <a:stretch>
            <a:fillRect/>
          </a:stretch>
        </p:blipFill>
        <p:spPr>
          <a:xfrm>
            <a:off x="280175" y="1551350"/>
            <a:ext cx="1104225" cy="432424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2"/>
          <p:cNvSpPr txBox="1"/>
          <p:nvPr/>
        </p:nvSpPr>
        <p:spPr>
          <a:xfrm>
            <a:off x="1206725" y="4169250"/>
            <a:ext cx="49089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rgbClr val="2C2C2C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CoP for Training Coordinators, FAIR Training Materials Task Force</a:t>
            </a:r>
            <a:br>
              <a:rPr lang="fr" sz="1200">
                <a:solidFill>
                  <a:schemeClr val="dk2"/>
                </a:solidFill>
                <a:latin typeface="Raleway Medium"/>
                <a:ea typeface="Raleway Medium"/>
                <a:cs typeface="Raleway Medium"/>
                <a:sym typeface="Raleway Medium"/>
              </a:rPr>
            </a:br>
            <a:r>
              <a:rPr lang="fr" sz="1000" u="sng">
                <a:solidFill>
                  <a:schemeClr val="hlink"/>
                </a:solidFill>
                <a:latin typeface="Raleway Medium"/>
                <a:ea typeface="Raleway Medium"/>
                <a:cs typeface="Raleway Medium"/>
                <a:sym typeface="Raleway Medium"/>
                <a:hlinkClick r:id="rId6"/>
              </a:rPr>
              <a:t>https://www.openaire.eu/cop-training</a:t>
            </a:r>
            <a:r>
              <a:rPr lang="fr">
                <a:latin typeface="Raleway Medium"/>
                <a:ea typeface="Raleway Medium"/>
                <a:cs typeface="Raleway Medium"/>
                <a:sym typeface="Raleway Medium"/>
              </a:rPr>
              <a:t> </a:t>
            </a:r>
            <a:endParaRPr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  <p:sp>
        <p:nvSpPr>
          <p:cNvPr id="97" name="Google Shape;97;p22"/>
          <p:cNvSpPr txBox="1"/>
          <p:nvPr/>
        </p:nvSpPr>
        <p:spPr>
          <a:xfrm>
            <a:off x="3484900" y="2622950"/>
            <a:ext cx="5573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200">
                <a:solidFill>
                  <a:srgbClr val="2C2C2C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Comitato di Redazione, Portale Italiano per la Scienza Aperta </a:t>
            </a:r>
            <a:br>
              <a:rPr lang="fr">
                <a:solidFill>
                  <a:srgbClr val="2C2C2C"/>
                </a:solidFill>
                <a:latin typeface="Raleway Medium"/>
                <a:ea typeface="Raleway Medium"/>
                <a:cs typeface="Raleway Medium"/>
                <a:sym typeface="Raleway Medium"/>
              </a:rPr>
            </a:br>
            <a:r>
              <a:rPr lang="fr" sz="1000" u="sng">
                <a:solidFill>
                  <a:schemeClr val="hlink"/>
                </a:solidFill>
                <a:latin typeface="Raleway Medium"/>
                <a:ea typeface="Raleway Medium"/>
                <a:cs typeface="Raleway Medium"/>
                <a:sym typeface="Raleway Medium"/>
                <a:hlinkClick r:id="rId7"/>
              </a:rPr>
              <a:t>https://open-science.it/</a:t>
            </a:r>
            <a:r>
              <a:rPr lang="fr" sz="1000">
                <a:solidFill>
                  <a:srgbClr val="2C2C2C"/>
                </a:solidFill>
                <a:latin typeface="Raleway Medium"/>
                <a:ea typeface="Raleway Medium"/>
                <a:cs typeface="Raleway Medium"/>
                <a:sym typeface="Raleway Medium"/>
              </a:rPr>
              <a:t> </a:t>
            </a:r>
            <a:endParaRPr sz="1000"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  <p:pic>
        <p:nvPicPr>
          <p:cNvPr id="98" name="Google Shape;98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30450" y="195025"/>
            <a:ext cx="4827551" cy="242792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99" name="Google Shape;99;p2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206725" y="3212867"/>
            <a:ext cx="4908902" cy="956383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0"/>
          <p:cNvSpPr txBox="1"/>
          <p:nvPr>
            <p:ph type="title"/>
          </p:nvPr>
        </p:nvSpPr>
        <p:spPr>
          <a:xfrm>
            <a:off x="688600" y="395900"/>
            <a:ext cx="56040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Grazie ! </a:t>
            </a:r>
            <a:endParaRPr/>
          </a:p>
        </p:txBody>
      </p:sp>
      <p:sp>
        <p:nvSpPr>
          <p:cNvPr id="272" name="Google Shape;272;p40"/>
          <p:cNvSpPr txBox="1"/>
          <p:nvPr/>
        </p:nvSpPr>
        <p:spPr>
          <a:xfrm>
            <a:off x="186375" y="461715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u="sng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lottie.provost@ilc.cnr.it</a:t>
            </a:r>
            <a:r>
              <a:rPr lang="fr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/>
          </a:p>
        </p:txBody>
      </p:sp>
      <p:sp>
        <p:nvSpPr>
          <p:cNvPr id="273" name="Google Shape;273;p40"/>
          <p:cNvSpPr txBox="1"/>
          <p:nvPr/>
        </p:nvSpPr>
        <p:spPr>
          <a:xfrm>
            <a:off x="2143150" y="461715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fr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DOI:</a:t>
            </a:r>
            <a:r>
              <a:rPr lang="fr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fr" u="sng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10.5281/zenodo.7078752</a:t>
            </a:r>
            <a:endParaRPr u="sng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274" name="Google Shape;274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11192" y="4767442"/>
            <a:ext cx="720000" cy="25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406154"/>
            <a:ext cx="9144003" cy="2227958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3"/>
          <p:cNvSpPr txBox="1"/>
          <p:nvPr>
            <p:ph idx="1" type="body"/>
          </p:nvPr>
        </p:nvSpPr>
        <p:spPr>
          <a:xfrm>
            <a:off x="118375" y="897100"/>
            <a:ext cx="8936700" cy="90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400">
                <a:solidFill>
                  <a:schemeClr val="lt1"/>
                </a:solidFill>
                <a:latin typeface="Raleway SemiBold"/>
                <a:ea typeface="Raleway SemiBold"/>
                <a:cs typeface="Raleway SemiBold"/>
                <a:sym typeface="Raleway SemiBold"/>
              </a:rPr>
              <a:t>"La scienza aperta si riferisce a un nuovo approccio al processo scientifico basato sulla cooperazione e sulle nuove modalità per diffondere la conoscenza, migliorare l'accessibilità e la riusabilità dei risultati della ricerca mediante l'utilizzo di tecnologie digitali e nuovi strumenti di collaborazione."</a:t>
            </a:r>
            <a:endParaRPr sz="1400">
              <a:solidFill>
                <a:schemeClr val="lt1"/>
              </a:solidFill>
              <a:latin typeface="Raleway SemiBold"/>
              <a:ea typeface="Raleway SemiBold"/>
              <a:cs typeface="Raleway SemiBold"/>
              <a:sym typeface="Raleway SemiBold"/>
            </a:endParaRPr>
          </a:p>
        </p:txBody>
      </p:sp>
      <p:sp>
        <p:nvSpPr>
          <p:cNvPr id="106" name="Google Shape;106;p23"/>
          <p:cNvSpPr txBox="1"/>
          <p:nvPr/>
        </p:nvSpPr>
        <p:spPr>
          <a:xfrm>
            <a:off x="118375" y="1801000"/>
            <a:ext cx="43581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fr" sz="1000">
                <a:solidFill>
                  <a:schemeClr val="dk2"/>
                </a:solidFill>
                <a:highlight>
                  <a:srgbClr val="FFFFFF"/>
                </a:highlight>
                <a:latin typeface="Raleway Light"/>
                <a:ea typeface="Raleway Light"/>
                <a:cs typeface="Raleway Light"/>
                <a:sym typeface="Raleway Light"/>
              </a:rPr>
              <a:t>Raccomandazioni 2018/790 della Commissione europea sull'accesso all'informazione scientifica e sulla sua conservazione</a:t>
            </a:r>
            <a:endParaRPr sz="1000">
              <a:solidFill>
                <a:schemeClr val="lt2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pic>
        <p:nvPicPr>
          <p:cNvPr id="107" name="Google Shape;10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98450" y="2319663"/>
            <a:ext cx="1537389" cy="2202625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3"/>
          <p:cNvSpPr txBox="1"/>
          <p:nvPr/>
        </p:nvSpPr>
        <p:spPr>
          <a:xfrm>
            <a:off x="118375" y="4400750"/>
            <a:ext cx="5637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latin typeface="Raleway ExtraLight"/>
                <a:ea typeface="Raleway ExtraLight"/>
                <a:cs typeface="Raleway ExtraLight"/>
                <a:sym typeface="Raleway ExtraLight"/>
              </a:rPr>
              <a:t>Testo: </a:t>
            </a:r>
            <a:r>
              <a:rPr lang="fr" sz="900" u="sng">
                <a:solidFill>
                  <a:schemeClr val="hlink"/>
                </a:solidFill>
                <a:latin typeface="Raleway ExtraLight"/>
                <a:ea typeface="Raleway ExtraLight"/>
                <a:cs typeface="Raleway ExtraLight"/>
                <a:sym typeface="Raleway ExtraLight"/>
                <a:hlinkClick r:id="rId5"/>
              </a:rPr>
              <a:t>https://open-science.it/cos-e-l-open-science</a:t>
            </a:r>
            <a:r>
              <a:rPr lang="fr" sz="900">
                <a:latin typeface="Raleway ExtraLight"/>
                <a:ea typeface="Raleway ExtraLight"/>
                <a:cs typeface="Raleway ExtraLight"/>
                <a:sym typeface="Raleway ExtraLight"/>
              </a:rPr>
              <a:t> </a:t>
            </a:r>
            <a:endParaRPr sz="9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109" name="Google Shape;109;p23"/>
          <p:cNvSpPr txBox="1"/>
          <p:nvPr/>
        </p:nvSpPr>
        <p:spPr>
          <a:xfrm>
            <a:off x="0" y="2591025"/>
            <a:ext cx="6168900" cy="18123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65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Dare a chiunque la possibilità di accedere alla conoscenza</a:t>
            </a:r>
            <a:endParaRPr b="1" sz="165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fr" sz="165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Rendere la scienza più trasparente in tutti i suoi passaggi</a:t>
            </a:r>
            <a:endParaRPr b="1" sz="165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just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fr" sz="165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</a:t>
            </a:r>
            <a:r>
              <a:rPr b="1" lang="fr" sz="165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onsentire la riproducibilità degli esperimenti </a:t>
            </a:r>
            <a:endParaRPr b="1" sz="165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b="1" lang="fr" sz="165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Ottimizzare l'impatto degli investimenti in ricerca </a:t>
            </a:r>
            <a:endParaRPr b="1" sz="165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0" name="Google Shape;110;p23"/>
          <p:cNvSpPr txBox="1"/>
          <p:nvPr/>
        </p:nvSpPr>
        <p:spPr>
          <a:xfrm>
            <a:off x="6055075" y="1821800"/>
            <a:ext cx="30888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Immagine: </a:t>
            </a:r>
            <a:r>
              <a:rPr lang="fr" sz="900" u="sng">
                <a:solidFill>
                  <a:schemeClr val="accent5"/>
                </a:solidFill>
                <a:latin typeface="Raleway ExtraLight"/>
                <a:ea typeface="Raleway ExtraLight"/>
                <a:cs typeface="Raleway ExtraLight"/>
                <a:sym typeface="Raleway ExtraLigh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https://open-science.it/article?rpk=45050</a:t>
            </a:r>
            <a:r>
              <a:rPr lang="fr" sz="900">
                <a:solidFill>
                  <a:schemeClr val="dk2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 </a:t>
            </a:r>
            <a:endParaRPr sz="900">
              <a:solidFill>
                <a:schemeClr val="dk2"/>
              </a:solidFill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111" name="Google Shape;111;p23"/>
          <p:cNvSpPr txBox="1"/>
          <p:nvPr/>
        </p:nvSpPr>
        <p:spPr>
          <a:xfrm>
            <a:off x="6390300" y="4400750"/>
            <a:ext cx="27537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chemeClr val="dk2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Immagine: </a:t>
            </a:r>
            <a:r>
              <a:rPr lang="fr" sz="900" u="sng">
                <a:solidFill>
                  <a:schemeClr val="hlink"/>
                </a:solidFill>
                <a:latin typeface="Raleway ExtraLight"/>
                <a:ea typeface="Raleway ExtraLight"/>
                <a:cs typeface="Raleway ExtraLight"/>
                <a:sym typeface="Raleway ExtraLight"/>
                <a:hlinkClick r:id="rId7"/>
              </a:rPr>
              <a:t>https://scienceouverte.univ-lorraine.fr/</a:t>
            </a:r>
            <a:r>
              <a:rPr lang="fr" sz="900">
                <a:solidFill>
                  <a:schemeClr val="dk2"/>
                </a:solidFill>
                <a:latin typeface="Raleway ExtraLight"/>
                <a:ea typeface="Raleway ExtraLight"/>
                <a:cs typeface="Raleway ExtraLight"/>
                <a:sym typeface="Raleway ExtraLight"/>
              </a:rPr>
              <a:t> </a:t>
            </a:r>
            <a:endParaRPr sz="900">
              <a:solidFill>
                <a:schemeClr val="dk2"/>
              </a:solidFill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4"/>
          <p:cNvPicPr preferRelativeResize="0"/>
          <p:nvPr/>
        </p:nvPicPr>
        <p:blipFill rotWithShape="1">
          <a:blip r:embed="rId3">
            <a:alphaModFix/>
          </a:blip>
          <a:srcRect b="12167" l="12608" r="15387" t="12303"/>
          <a:stretch/>
        </p:blipFill>
        <p:spPr>
          <a:xfrm>
            <a:off x="6430950" y="3918400"/>
            <a:ext cx="777675" cy="815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4"/>
          <p:cNvPicPr preferRelativeResize="0"/>
          <p:nvPr/>
        </p:nvPicPr>
        <p:blipFill rotWithShape="1">
          <a:blip r:embed="rId4">
            <a:alphaModFix/>
          </a:blip>
          <a:srcRect b="0" l="0" r="58547" t="0"/>
          <a:stretch/>
        </p:blipFill>
        <p:spPr>
          <a:xfrm>
            <a:off x="738700" y="1365150"/>
            <a:ext cx="2400050" cy="2473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4774" y="218401"/>
            <a:ext cx="2599576" cy="6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4"/>
          <p:cNvSpPr txBox="1"/>
          <p:nvPr/>
        </p:nvSpPr>
        <p:spPr>
          <a:xfrm>
            <a:off x="145275" y="1003650"/>
            <a:ext cx="3837000" cy="5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fr" sz="1200" u="none" cap="none" strike="noStrike">
                <a:solidFill>
                  <a:srgbClr val="612267"/>
                </a:solidFill>
                <a:latin typeface="Jost"/>
                <a:ea typeface="Jost"/>
                <a:cs typeface="Jost"/>
                <a:sym typeface="Jost"/>
              </a:rPr>
              <a:t>Transforming Research Through Innovative</a:t>
            </a:r>
            <a:r>
              <a:rPr b="1" lang="fr" sz="1200">
                <a:latin typeface="Jost"/>
                <a:ea typeface="Jost"/>
                <a:cs typeface="Jost"/>
                <a:sym typeface="Jost"/>
              </a:rPr>
              <a:t> </a:t>
            </a:r>
            <a:r>
              <a:rPr b="1" i="0" lang="fr" sz="1200" u="none" cap="none" strike="noStrike">
                <a:solidFill>
                  <a:srgbClr val="612267"/>
                </a:solidFill>
                <a:latin typeface="Jost"/>
                <a:ea typeface="Jost"/>
                <a:cs typeface="Jost"/>
                <a:sym typeface="Jost"/>
              </a:rPr>
              <a:t>Practices for Linked Interdisciplinary Exploration</a:t>
            </a:r>
            <a:endParaRPr b="1" i="0" sz="1200" u="none" cap="none" strike="noStrike">
              <a:solidFill>
                <a:srgbClr val="612267"/>
              </a:solidFill>
              <a:latin typeface="Jost"/>
              <a:ea typeface="Jost"/>
              <a:cs typeface="Jost"/>
              <a:sym typeface="Jost"/>
            </a:endParaRPr>
          </a:p>
        </p:txBody>
      </p:sp>
      <p:pic>
        <p:nvPicPr>
          <p:cNvPr id="120" name="Google Shape;120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73075" y="76188"/>
            <a:ext cx="4309652" cy="3792499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4"/>
          <p:cNvSpPr txBox="1"/>
          <p:nvPr/>
        </p:nvSpPr>
        <p:spPr>
          <a:xfrm rot="5400000">
            <a:off x="6819075" y="1722750"/>
            <a:ext cx="38028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u="sng">
                <a:solidFill>
                  <a:schemeClr val="hlink"/>
                </a:solidFill>
                <a:latin typeface="Raleway ExtraLight"/>
                <a:ea typeface="Raleway ExtraLight"/>
                <a:cs typeface="Raleway ExtraLight"/>
                <a:sym typeface="Raleway ExtraLight"/>
                <a:hlinkClick r:id="rId7"/>
              </a:rPr>
              <a:t>https://www.gotriple.eu/</a:t>
            </a:r>
            <a:r>
              <a:rPr lang="fr" sz="900">
                <a:latin typeface="Raleway ExtraLight"/>
                <a:ea typeface="Raleway ExtraLight"/>
                <a:cs typeface="Raleway ExtraLight"/>
                <a:sym typeface="Raleway ExtraLight"/>
              </a:rPr>
              <a:t> </a:t>
            </a:r>
            <a:endParaRPr sz="9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122" name="Google Shape;122;p24"/>
          <p:cNvSpPr txBox="1"/>
          <p:nvPr/>
        </p:nvSpPr>
        <p:spPr>
          <a:xfrm>
            <a:off x="998325" y="3740813"/>
            <a:ext cx="1712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u="sng">
                <a:solidFill>
                  <a:schemeClr val="hlink"/>
                </a:solidFill>
                <a:latin typeface="Raleway ExtraLight"/>
                <a:ea typeface="Raleway ExtraLight"/>
                <a:cs typeface="Raleway ExtraLight"/>
                <a:sym typeface="Raleway ExtraLight"/>
                <a:hlinkClick r:id="rId8"/>
              </a:rPr>
              <a:t>https://project.gotriple.eu/</a:t>
            </a:r>
            <a:r>
              <a:rPr lang="fr" sz="900">
                <a:latin typeface="Raleway ExtraLight"/>
                <a:ea typeface="Raleway ExtraLight"/>
                <a:cs typeface="Raleway ExtraLight"/>
                <a:sym typeface="Raleway ExtraLight"/>
              </a:rPr>
              <a:t> </a:t>
            </a:r>
            <a:endParaRPr sz="9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123" name="Google Shape;123;p24"/>
          <p:cNvSpPr txBox="1"/>
          <p:nvPr/>
        </p:nvSpPr>
        <p:spPr>
          <a:xfrm>
            <a:off x="163275" y="4063925"/>
            <a:ext cx="3400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>
                <a:solidFill>
                  <a:srgbClr val="999999"/>
                </a:solidFill>
                <a:highlight>
                  <a:schemeClr val="lt1"/>
                </a:highlight>
                <a:latin typeface="Raleway Medium"/>
                <a:ea typeface="Raleway Medium"/>
                <a:cs typeface="Raleway Medium"/>
                <a:sym typeface="Raleway Medium"/>
              </a:rPr>
              <a:t>TRIPLE has received funding from the European Union’s </a:t>
            </a:r>
            <a:r>
              <a:rPr lang="fr" sz="900">
                <a:solidFill>
                  <a:schemeClr val="hlink"/>
                </a:solidFill>
                <a:highlight>
                  <a:schemeClr val="lt1"/>
                </a:highlight>
                <a:uFill>
                  <a:noFill/>
                </a:uFill>
                <a:latin typeface="Raleway Medium"/>
                <a:ea typeface="Raleway Medium"/>
                <a:cs typeface="Raleway Medium"/>
                <a:sym typeface="Raleway Medium"/>
                <a:hlinkClick r:id="rId9"/>
              </a:rPr>
              <a:t>Horizon 2020</a:t>
            </a:r>
            <a:r>
              <a:rPr lang="fr" sz="900">
                <a:solidFill>
                  <a:srgbClr val="999999"/>
                </a:solidFill>
                <a:highlight>
                  <a:schemeClr val="lt1"/>
                </a:highlight>
                <a:latin typeface="Raleway Medium"/>
                <a:ea typeface="Raleway Medium"/>
                <a:cs typeface="Raleway Medium"/>
                <a:sym typeface="Raleway Medium"/>
              </a:rPr>
              <a:t> Research and Innovation action funding scheme </a:t>
            </a:r>
            <a:r>
              <a:rPr lang="fr" sz="900">
                <a:solidFill>
                  <a:schemeClr val="hlink"/>
                </a:solidFill>
                <a:highlight>
                  <a:schemeClr val="lt1"/>
                </a:highlight>
                <a:uFill>
                  <a:noFill/>
                </a:uFill>
                <a:latin typeface="Raleway Medium"/>
                <a:ea typeface="Raleway Medium"/>
                <a:cs typeface="Raleway Medium"/>
                <a:sym typeface="Raleway Medium"/>
                <a:hlinkClick r:id="rId10"/>
              </a:rPr>
              <a:t>INFRAEOSC-02-2019 “Prototyping new innovative services”</a:t>
            </a:r>
            <a:r>
              <a:rPr lang="fr" sz="900">
                <a:solidFill>
                  <a:srgbClr val="999999"/>
                </a:solidFill>
                <a:highlight>
                  <a:schemeClr val="lt1"/>
                </a:highlight>
                <a:latin typeface="Raleway Medium"/>
                <a:ea typeface="Raleway Medium"/>
                <a:cs typeface="Raleway Medium"/>
                <a:sym typeface="Raleway Medium"/>
              </a:rPr>
              <a:t> (grant agreement #863420) </a:t>
            </a:r>
            <a:endParaRPr sz="900">
              <a:highlight>
                <a:schemeClr val="lt1"/>
              </a:highlight>
              <a:latin typeface="Raleway Medium"/>
              <a:ea typeface="Raleway Medium"/>
              <a:cs typeface="Raleway Medium"/>
              <a:sym typeface="Raleway Medium"/>
            </a:endParaRPr>
          </a:p>
        </p:txBody>
      </p:sp>
      <p:pic>
        <p:nvPicPr>
          <p:cNvPr id="124" name="Google Shape;124;p2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732099" y="4115651"/>
            <a:ext cx="1222146" cy="815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24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119625" y="4211567"/>
            <a:ext cx="1080000" cy="5225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4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7555125" y="4213950"/>
            <a:ext cx="1080000" cy="40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5"/>
          <p:cNvSpPr txBox="1"/>
          <p:nvPr>
            <p:ph type="title"/>
          </p:nvPr>
        </p:nvSpPr>
        <p:spPr>
          <a:xfrm>
            <a:off x="237250" y="2128450"/>
            <a:ext cx="4045200" cy="15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Formazione alla Scienza Aperta e FAIR</a:t>
            </a:r>
            <a:r>
              <a:rPr i="1" lang="fr"/>
              <a:t>ification</a:t>
            </a:r>
            <a:r>
              <a:rPr lang="fr"/>
              <a:t> dei materiali nel progetto TRIPLE</a:t>
            </a:r>
            <a:endParaRPr/>
          </a:p>
        </p:txBody>
      </p:sp>
      <p:pic>
        <p:nvPicPr>
          <p:cNvPr id="132" name="Google Shape;13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672088"/>
            <a:ext cx="4571999" cy="1799325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5"/>
          <p:cNvSpPr txBox="1"/>
          <p:nvPr/>
        </p:nvSpPr>
        <p:spPr>
          <a:xfrm>
            <a:off x="4641750" y="4491975"/>
            <a:ext cx="4432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800">
                <a:solidFill>
                  <a:schemeClr val="lt1"/>
                </a:solidFill>
                <a:latin typeface="Raleway Light"/>
                <a:ea typeface="Raleway Light"/>
                <a:cs typeface="Raleway Light"/>
                <a:sym typeface="Raleway Light"/>
              </a:rPr>
              <a:t>immagine: </a:t>
            </a:r>
            <a:r>
              <a:rPr lang="fr" sz="800" u="sng">
                <a:solidFill>
                  <a:schemeClr val="lt1"/>
                </a:solidFill>
                <a:latin typeface="Raleway Light"/>
                <a:ea typeface="Raleway Light"/>
                <a:cs typeface="Raleway Light"/>
                <a:sym typeface="Raleway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https://open-science-training-handbook.github.io/Open-Science-Training-Handbook_IT//02OpenScienceBasics/02OpenResearchDataAndMaterials.html</a:t>
            </a:r>
            <a:r>
              <a:rPr lang="fr" sz="800">
                <a:solidFill>
                  <a:schemeClr val="lt1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800">
              <a:solidFill>
                <a:schemeClr val="lt1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6"/>
          <p:cNvPicPr preferRelativeResize="0"/>
          <p:nvPr/>
        </p:nvPicPr>
        <p:blipFill>
          <a:blip r:embed="rId3">
            <a:alphaModFix amt="55000"/>
          </a:blip>
          <a:stretch>
            <a:fillRect/>
          </a:stretch>
        </p:blipFill>
        <p:spPr>
          <a:xfrm>
            <a:off x="838200" y="481500"/>
            <a:ext cx="8297708" cy="4655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6"/>
          <p:cNvSpPr txBox="1"/>
          <p:nvPr/>
        </p:nvSpPr>
        <p:spPr>
          <a:xfrm>
            <a:off x="120000" y="1431625"/>
            <a:ext cx="4573500" cy="3109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600">
                <a:latin typeface="Raleway"/>
                <a:ea typeface="Raleway"/>
                <a:cs typeface="Raleway"/>
                <a:sym typeface="Raleway"/>
              </a:rPr>
              <a:t>Strumenti e pratiche FAIR e Open per ricercatori SSH</a:t>
            </a:r>
            <a:endParaRPr b="1" sz="16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600">
                <a:latin typeface="Raleway"/>
                <a:ea typeface="Raleway"/>
                <a:cs typeface="Raleway"/>
                <a:sym typeface="Raleway"/>
              </a:rPr>
              <a:t>Comprensione condivisa dei progressi europei in materia di Open Science</a:t>
            </a:r>
            <a:endParaRPr b="1" sz="16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600">
                <a:latin typeface="Raleway"/>
                <a:ea typeface="Raleway"/>
                <a:cs typeface="Raleway"/>
                <a:sym typeface="Raleway"/>
              </a:rPr>
              <a:t>Pratiche comune e standard per una gestione dei materiali di formazione in modo FAIR</a:t>
            </a:r>
            <a:endParaRPr b="1" sz="1600"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40" name="Google Shape;140;p26"/>
          <p:cNvPicPr preferRelativeResize="0"/>
          <p:nvPr/>
        </p:nvPicPr>
        <p:blipFill rotWithShape="1">
          <a:blip r:embed="rId4">
            <a:alphaModFix/>
          </a:blip>
          <a:srcRect b="20586" l="28818" r="36414" t="46715"/>
          <a:stretch/>
        </p:blipFill>
        <p:spPr>
          <a:xfrm>
            <a:off x="4693550" y="2311038"/>
            <a:ext cx="4136402" cy="24419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41" name="Google Shape;141;p26"/>
          <p:cNvSpPr txBox="1"/>
          <p:nvPr/>
        </p:nvSpPr>
        <p:spPr>
          <a:xfrm>
            <a:off x="0" y="65100"/>
            <a:ext cx="9144000" cy="492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EOSC guidelines, training and advocacy on Open Science</a:t>
            </a:r>
            <a:endParaRPr b="1" sz="20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42" name="Google Shape;142;p26"/>
          <p:cNvSpPr txBox="1"/>
          <p:nvPr/>
        </p:nvSpPr>
        <p:spPr>
          <a:xfrm>
            <a:off x="1693550" y="45808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u="sng">
                <a:solidFill>
                  <a:schemeClr val="hlink"/>
                </a:solidFill>
                <a:latin typeface="Raleway Light"/>
                <a:ea typeface="Raleway Light"/>
                <a:cs typeface="Raleway Light"/>
                <a:sym typeface="Raleway Light"/>
                <a:hlinkClick r:id="rId5"/>
              </a:rPr>
              <a:t>https://project.gotriple.eu/training/</a:t>
            </a:r>
            <a:r>
              <a:rPr lang="fr" sz="900"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latin typeface="Raleway Light"/>
              <a:ea typeface="Raleway Light"/>
              <a:cs typeface="Raleway Light"/>
              <a:sym typeface="Raleway 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25" y="2647950"/>
            <a:ext cx="3752598" cy="2034957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graphicFrame>
        <p:nvGraphicFramePr>
          <p:cNvPr id="148" name="Google Shape;148;p27"/>
          <p:cNvGraphicFramePr/>
          <p:nvPr/>
        </p:nvGraphicFramePr>
        <p:xfrm>
          <a:off x="4572000" y="285650"/>
          <a:ext cx="3000000" cy="3000000"/>
        </p:xfrm>
        <a:graphic>
          <a:graphicData uri="http://schemas.openxmlformats.org/drawingml/2006/table">
            <a:tbl>
              <a:tblPr bandCol="1" bandRow="1">
                <a:noFill/>
                <a:tableStyleId>{72EBC19D-C66C-4922-83E5-AB7478AE483C}</a:tableStyleId>
              </a:tblPr>
              <a:tblGrid>
                <a:gridCol w="315300"/>
                <a:gridCol w="3351875"/>
                <a:gridCol w="776900"/>
              </a:tblGrid>
              <a:tr h="3835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Title of the training</a:t>
                      </a:r>
                      <a:endParaRPr b="1"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b="1"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Area of competency</a:t>
                      </a:r>
                      <a:endParaRPr b="1"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350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CLARIN Café on the Rights of Data Subjects in Language Resources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Open Science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</a:tr>
              <a:tr h="43315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The Open Access Publishing Platform Open Research Europe (ORE)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Open Science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</a:tr>
              <a:tr h="3031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EOSC Onboarding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EOSC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06666"/>
                    </a:solidFill>
                  </a:tcPr>
                </a:tc>
              </a:tr>
              <a:tr h="3031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4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EOSC - State of the Art and Perspectives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EOSC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06666"/>
                    </a:solidFill>
                  </a:tcPr>
                </a:tc>
              </a:tr>
              <a:tr h="43315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5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FAIR Data in the Social Sciences and Humanities 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Open Science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</a:tr>
              <a:tr h="3031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6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EOSC Architecture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EOSC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06666"/>
                    </a:solidFill>
                  </a:tcPr>
                </a:tc>
              </a:tr>
              <a:tr h="433150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7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Visual Data Discovery for the Social Sciences and Humanities Context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GoTriple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E7CC3"/>
                    </a:solidFill>
                  </a:tcPr>
                </a:tc>
              </a:tr>
              <a:tr h="3283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8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The Importance of User-Centred Design for Open Science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Open Science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</a:tr>
              <a:tr h="3031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9 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The GoTriple Trust Building System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GoTriple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E7CC3"/>
                    </a:solidFill>
                  </a:tcPr>
                </a:tc>
              </a:tr>
              <a:tr h="2969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 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Multilingual Vocabularies for SSH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Open Science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</a:tr>
              <a:tr h="30317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11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The GoTriple Pundit Annotation Tool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GoTriple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E7CC3"/>
                    </a:solidFill>
                  </a:tcPr>
                </a:tc>
              </a:tr>
              <a:tr h="31792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</a:t>
                      </a:r>
                      <a:endParaRPr sz="8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Copyright and Academia in the Digital Era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600"/>
                        </a:spcAft>
                        <a:buNone/>
                      </a:pPr>
                      <a:r>
                        <a:rPr lang="fr" sz="800"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Open Science</a:t>
                      </a:r>
                      <a:endParaRPr sz="800"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50800" marB="50800" marR="50800" marL="508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966"/>
                    </a:solidFill>
                  </a:tcPr>
                </a:tc>
              </a:tr>
            </a:tbl>
          </a:graphicData>
        </a:graphic>
      </p:graphicFrame>
      <p:pic>
        <p:nvPicPr>
          <p:cNvPr id="149" name="Google Shape;149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46379" y="883725"/>
            <a:ext cx="963500" cy="963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50" name="Google Shape;150;p27"/>
          <p:cNvSpPr txBox="1"/>
          <p:nvPr/>
        </p:nvSpPr>
        <p:spPr>
          <a:xfrm>
            <a:off x="145275" y="2195300"/>
            <a:ext cx="43071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fr" sz="1300">
                <a:solidFill>
                  <a:schemeClr val="lt1"/>
                </a:solidFill>
                <a:highlight>
                  <a:srgbClr val="713274"/>
                </a:highlight>
                <a:latin typeface="Calibri"/>
                <a:ea typeface="Calibri"/>
                <a:cs typeface="Calibri"/>
                <a:sym typeface="Calibri"/>
              </a:rPr>
              <a:t>"migliorare l'accesso dei ricercatori SSH a contenuti e risorse"</a:t>
            </a:r>
            <a:endParaRPr sz="1300">
              <a:solidFill>
                <a:schemeClr val="lt1"/>
              </a:solidFill>
              <a:highlight>
                <a:srgbClr val="713274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27"/>
          <p:cNvSpPr txBox="1"/>
          <p:nvPr/>
        </p:nvSpPr>
        <p:spPr>
          <a:xfrm>
            <a:off x="776500" y="4744200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u="sng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https://project.gotriple.eu/training/</a:t>
            </a:r>
            <a:r>
              <a:rPr lang="fr" sz="9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sz="9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52" name="Google Shape;152;p27"/>
          <p:cNvSpPr txBox="1"/>
          <p:nvPr/>
        </p:nvSpPr>
        <p:spPr>
          <a:xfrm>
            <a:off x="100600" y="101300"/>
            <a:ext cx="4351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000">
                <a:solidFill>
                  <a:srgbClr val="11324E"/>
                </a:solidFill>
                <a:latin typeface="Raleway"/>
                <a:ea typeface="Raleway"/>
                <a:cs typeface="Raleway"/>
                <a:sym typeface="Raleway"/>
              </a:rPr>
              <a:t>Marzo 2021 → Giugno 2022</a:t>
            </a:r>
            <a:endParaRPr sz="2000">
              <a:solidFill>
                <a:srgbClr val="11324E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53" name="Google Shape;153;p27"/>
          <p:cNvSpPr txBox="1"/>
          <p:nvPr/>
        </p:nvSpPr>
        <p:spPr>
          <a:xfrm>
            <a:off x="382325" y="572725"/>
            <a:ext cx="2195100" cy="15855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fr" sz="1300">
                <a:solidFill>
                  <a:srgbClr val="11324E"/>
                </a:solidFill>
                <a:latin typeface="Raleway"/>
                <a:ea typeface="Raleway"/>
                <a:cs typeface="Raleway"/>
                <a:sym typeface="Raleway"/>
              </a:rPr>
              <a:t>12</a:t>
            </a:r>
            <a:r>
              <a:rPr lang="fr" sz="1300">
                <a:solidFill>
                  <a:srgbClr val="11324E"/>
                </a:solidFill>
                <a:latin typeface="Raleway"/>
                <a:ea typeface="Raleway"/>
                <a:cs typeface="Raleway"/>
                <a:sym typeface="Raleway"/>
              </a:rPr>
              <a:t> eventi di formazione </a:t>
            </a:r>
            <a:endParaRPr sz="1300">
              <a:solidFill>
                <a:srgbClr val="11324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rgbClr val="11324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fr" sz="1300">
                <a:solidFill>
                  <a:srgbClr val="11324E"/>
                </a:solidFill>
                <a:latin typeface="Raleway"/>
                <a:ea typeface="Raleway"/>
                <a:cs typeface="Raleway"/>
                <a:sym typeface="Raleway"/>
              </a:rPr>
              <a:t>600</a:t>
            </a:r>
            <a:r>
              <a:rPr lang="fr" sz="1300">
                <a:solidFill>
                  <a:srgbClr val="11324E"/>
                </a:solidFill>
                <a:latin typeface="Raleway"/>
                <a:ea typeface="Raleway"/>
                <a:cs typeface="Raleway"/>
                <a:sym typeface="Raleway"/>
              </a:rPr>
              <a:t> ricercatori formati</a:t>
            </a:r>
            <a:endParaRPr sz="1300">
              <a:solidFill>
                <a:srgbClr val="11324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rgbClr val="11324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fr" sz="1300">
                <a:solidFill>
                  <a:srgbClr val="11324E"/>
                </a:solidFill>
                <a:latin typeface="Raleway"/>
                <a:ea typeface="Raleway"/>
                <a:cs typeface="Raleway"/>
                <a:sym typeface="Raleway"/>
              </a:rPr>
              <a:t>810</a:t>
            </a:r>
            <a:r>
              <a:rPr lang="fr" sz="1300">
                <a:solidFill>
                  <a:srgbClr val="11324E"/>
                </a:solidFill>
                <a:latin typeface="Raleway"/>
                <a:ea typeface="Raleway"/>
                <a:cs typeface="Raleway"/>
                <a:sym typeface="Raleway"/>
              </a:rPr>
              <a:t> Downloads on Zenodo  </a:t>
            </a:r>
            <a:endParaRPr sz="1300">
              <a:solidFill>
                <a:srgbClr val="11324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300">
              <a:solidFill>
                <a:srgbClr val="11324E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1300">
                <a:solidFill>
                  <a:srgbClr val="11324E"/>
                </a:solidFill>
                <a:latin typeface="Raleway"/>
                <a:ea typeface="Raleway"/>
                <a:cs typeface="Raleway"/>
                <a:sym typeface="Raleway"/>
              </a:rPr>
              <a:t>560</a:t>
            </a:r>
            <a:r>
              <a:rPr lang="fr" sz="1300">
                <a:solidFill>
                  <a:srgbClr val="11324E"/>
                </a:solidFill>
                <a:latin typeface="Raleway"/>
                <a:ea typeface="Raleway"/>
                <a:cs typeface="Raleway"/>
                <a:sym typeface="Raleway"/>
              </a:rPr>
              <a:t> Views on Youtube</a:t>
            </a:r>
            <a:endParaRPr sz="1300"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8"/>
          <p:cNvSpPr txBox="1"/>
          <p:nvPr>
            <p:ph type="title"/>
          </p:nvPr>
        </p:nvSpPr>
        <p:spPr>
          <a:xfrm>
            <a:off x="4645200" y="160850"/>
            <a:ext cx="4404900" cy="471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/>
              <a:t>DARIAH-Campus</a:t>
            </a:r>
            <a:endParaRPr sz="2000"/>
          </a:p>
        </p:txBody>
      </p:sp>
      <p:sp>
        <p:nvSpPr>
          <p:cNvPr id="159" name="Google Shape;159;p28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fr" sz="900" u="sng">
                <a:solidFill>
                  <a:schemeClr val="hlink"/>
                </a:solidFill>
                <a:latin typeface="Raleway Light"/>
                <a:ea typeface="Raleway Light"/>
                <a:cs typeface="Raleway Light"/>
                <a:sym typeface="Raleway Light"/>
                <a:hlinkClick r:id="rId3"/>
              </a:rPr>
              <a:t>https://campus.dariah.eu/resource/posts/visual-data-discovery-for-the-social-sciences-and-humanities-context</a:t>
            </a:r>
            <a:endParaRPr sz="900"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pic>
        <p:nvPicPr>
          <p:cNvPr id="160" name="Google Shape;160;p28"/>
          <p:cNvPicPr preferRelativeResize="0"/>
          <p:nvPr/>
        </p:nvPicPr>
        <p:blipFill rotWithShape="1">
          <a:blip r:embed="rId4">
            <a:alphaModFix/>
          </a:blip>
          <a:srcRect b="0" l="7112" r="6776" t="0"/>
          <a:stretch/>
        </p:blipFill>
        <p:spPr>
          <a:xfrm>
            <a:off x="4762475" y="728663"/>
            <a:ext cx="4170348" cy="37695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61" name="Google Shape;161;p28"/>
          <p:cNvPicPr preferRelativeResize="0"/>
          <p:nvPr/>
        </p:nvPicPr>
        <p:blipFill rotWithShape="1">
          <a:blip r:embed="rId5">
            <a:alphaModFix/>
          </a:blip>
          <a:srcRect b="63298" l="0" r="0" t="0"/>
          <a:stretch/>
        </p:blipFill>
        <p:spPr>
          <a:xfrm>
            <a:off x="724275" y="84650"/>
            <a:ext cx="3540651" cy="1887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162" name="Google Shape;162;p28"/>
          <p:cNvPicPr preferRelativeResize="0"/>
          <p:nvPr/>
        </p:nvPicPr>
        <p:blipFill rotWithShape="1">
          <a:blip r:embed="rId5">
            <a:alphaModFix/>
          </a:blip>
          <a:srcRect b="5253" l="0" r="0" t="36701"/>
          <a:stretch/>
        </p:blipFill>
        <p:spPr>
          <a:xfrm>
            <a:off x="724275" y="1972338"/>
            <a:ext cx="3540651" cy="2985524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63" name="Google Shape;163;p28"/>
          <p:cNvSpPr txBox="1"/>
          <p:nvPr/>
        </p:nvSpPr>
        <p:spPr>
          <a:xfrm>
            <a:off x="5552300" y="4634775"/>
            <a:ext cx="30000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u="sng">
                <a:solidFill>
                  <a:schemeClr val="lt1"/>
                </a:solidFill>
                <a:latin typeface="Raleway Light"/>
                <a:ea typeface="Raleway Light"/>
                <a:cs typeface="Raleway Light"/>
                <a:sym typeface="Raleway Ligh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https://campus.dariah.eu/source/triple/page/1</a:t>
            </a:r>
            <a:r>
              <a:rPr lang="fr" sz="900">
                <a:solidFill>
                  <a:schemeClr val="lt1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solidFill>
                <a:schemeClr val="lt1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164" name="Google Shape;164;p28"/>
          <p:cNvSpPr txBox="1"/>
          <p:nvPr/>
        </p:nvSpPr>
        <p:spPr>
          <a:xfrm rot="-5400000">
            <a:off x="-1984800" y="2294050"/>
            <a:ext cx="4880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u="sng">
                <a:solidFill>
                  <a:schemeClr val="hlink"/>
                </a:solidFill>
                <a:latin typeface="Raleway Light"/>
                <a:ea typeface="Raleway Light"/>
                <a:cs typeface="Raleway Light"/>
                <a:sym typeface="Raleway Light"/>
                <a:hlinkClick r:id="rId7"/>
              </a:rPr>
              <a:t>https://campus.dariah.eu/resource/posts/visual-data-discovery-for-the-social-sciences-and-humanities-context</a:t>
            </a:r>
            <a:r>
              <a:rPr lang="fr" sz="900">
                <a:solidFill>
                  <a:schemeClr val="lt1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solidFill>
                <a:schemeClr val="lt1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9"/>
          <p:cNvSpPr txBox="1"/>
          <p:nvPr>
            <p:ph type="title"/>
          </p:nvPr>
        </p:nvSpPr>
        <p:spPr>
          <a:xfrm>
            <a:off x="76200" y="76200"/>
            <a:ext cx="9144000" cy="46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2000"/>
              <a:t>Materiali di formazione FAIR </a:t>
            </a:r>
            <a:r>
              <a:rPr lang="fr" sz="2000"/>
              <a:t>(1/2)</a:t>
            </a:r>
            <a:endParaRPr sz="2000"/>
          </a:p>
        </p:txBody>
      </p:sp>
      <p:sp>
        <p:nvSpPr>
          <p:cNvPr id="170" name="Google Shape;170;p29"/>
          <p:cNvSpPr txBox="1"/>
          <p:nvPr/>
        </p:nvSpPr>
        <p:spPr>
          <a:xfrm>
            <a:off x="4623150" y="883700"/>
            <a:ext cx="4251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171" name="Google Shape;171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9349" y="320550"/>
            <a:ext cx="4374799" cy="2318616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9"/>
          <p:cNvSpPr txBox="1"/>
          <p:nvPr/>
        </p:nvSpPr>
        <p:spPr>
          <a:xfrm>
            <a:off x="179350" y="3433675"/>
            <a:ext cx="8494500" cy="785100"/>
          </a:xfrm>
          <a:prstGeom prst="rect">
            <a:avLst/>
          </a:prstGeom>
          <a:solidFill>
            <a:srgbClr val="F6B26B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fr" sz="13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“The almost explosive increase in the availability of learning and training resources about FAIR scholarly objects and RDM best practices did not automatically give rise to a rich, Europe-wide discussion on sustainability and FAIRness of learning and training resources themselves"</a:t>
            </a:r>
            <a:endParaRPr b="1" sz="1300"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73" name="Google Shape;173;p29"/>
          <p:cNvSpPr txBox="1"/>
          <p:nvPr/>
        </p:nvSpPr>
        <p:spPr>
          <a:xfrm>
            <a:off x="179350" y="4302075"/>
            <a:ext cx="8494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fr" sz="9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rPr>
              <a:t>Digital skills for FAIR and Open Science : Report from the EOSC Executive Board Skills and Training Working Group. Publications Office of the European Union.  </a:t>
            </a: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https://data.europa.eu/doi/10.2777/59065</a:t>
            </a:r>
            <a:r>
              <a:rPr lang="fr" sz="900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solidFill>
                <a:schemeClr val="accent5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174" name="Google Shape;174;p29"/>
          <p:cNvSpPr txBox="1"/>
          <p:nvPr/>
        </p:nvSpPr>
        <p:spPr>
          <a:xfrm>
            <a:off x="4366938" y="2722475"/>
            <a:ext cx="45072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https://journals.plos.org/ploscompbiol/article?id=10.1371/journal.pcbi.1007854</a:t>
            </a:r>
            <a:r>
              <a:rPr lang="fr" sz="900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</a:rPr>
              <a:t> </a:t>
            </a:r>
            <a:endParaRPr sz="900">
              <a:solidFill>
                <a:schemeClr val="accent5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pic>
        <p:nvPicPr>
          <p:cNvPr id="175" name="Google Shape;175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5550" y="895850"/>
            <a:ext cx="3926720" cy="1545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sp>
        <p:nvSpPr>
          <p:cNvPr id="176" name="Google Shape;176;p29"/>
          <p:cNvSpPr txBox="1"/>
          <p:nvPr/>
        </p:nvSpPr>
        <p:spPr>
          <a:xfrm>
            <a:off x="179363" y="2484913"/>
            <a:ext cx="39267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900" u="sng">
                <a:solidFill>
                  <a:schemeClr val="accent5"/>
                </a:solidFill>
                <a:latin typeface="Raleway Light"/>
                <a:ea typeface="Raleway Light"/>
                <a:cs typeface="Raleway Light"/>
                <a:sym typeface="Raleway Light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https://open-science-training-handbook.github.io/Open-Science-Training-Handbook_IT//02OpenScienceBasics/02OpenResearchDataAndMaterials.html</a:t>
            </a:r>
            <a:endParaRPr sz="900">
              <a:latin typeface="Raleway Light"/>
              <a:ea typeface="Raleway Light"/>
              <a:cs typeface="Raleway Light"/>
              <a:sym typeface="Raleway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m">
  <a:themeElements>
    <a:clrScheme name="Plum">
      <a:dk1>
        <a:srgbClr val="611BB8"/>
      </a:dk1>
      <a:lt1>
        <a:srgbClr val="FFFFFF"/>
      </a:lt1>
      <a:dk2>
        <a:srgbClr val="000000"/>
      </a:dk2>
      <a:lt2>
        <a:srgbClr val="7F7F7F"/>
      </a:lt2>
      <a:accent1>
        <a:srgbClr val="333333"/>
      </a:accent1>
      <a:accent2>
        <a:srgbClr val="5E2B97"/>
      </a:accent2>
      <a:accent3>
        <a:srgbClr val="7E57C2"/>
      </a:accent3>
      <a:accent4>
        <a:srgbClr val="C77025"/>
      </a:accent4>
      <a:accent5>
        <a:srgbClr val="009688"/>
      </a:accent5>
      <a:accent6>
        <a:srgbClr val="FFD966"/>
      </a:accent6>
      <a:hlink>
        <a:srgbClr val="009688"/>
      </a:hlink>
      <a:folHlink>
        <a:srgbClr val="00968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